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Lst>
  <p:sldSz cy="5143500" cx="9144000"/>
  <p:notesSz cx="6858000" cy="9144000"/>
  <p:embeddedFontLst>
    <p:embeddedFont>
      <p:font typeface="Roboto"/>
      <p:regular r:id="rId60"/>
      <p:bold r:id="rId61"/>
      <p:italic r:id="rId62"/>
      <p:boldItalic r:id="rId63"/>
    </p:embeddedFont>
    <p:embeddedFont>
      <p:font typeface="Lato"/>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orient="horz" pos="28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288"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italic.fntdata"/><Relationship Id="rId61" Type="http://schemas.openxmlformats.org/officeDocument/2006/relationships/font" Target="fonts/Roboto-bold.fntdata"/><Relationship Id="rId20" Type="http://schemas.openxmlformats.org/officeDocument/2006/relationships/slide" Target="slides/slide15.xml"/><Relationship Id="rId64" Type="http://schemas.openxmlformats.org/officeDocument/2006/relationships/font" Target="fonts/Lato-regular.fntdata"/><Relationship Id="rId63" Type="http://schemas.openxmlformats.org/officeDocument/2006/relationships/font" Target="fonts/Roboto-boldItalic.fntdata"/><Relationship Id="rId22" Type="http://schemas.openxmlformats.org/officeDocument/2006/relationships/slide" Target="slides/slide17.xml"/><Relationship Id="rId66" Type="http://schemas.openxmlformats.org/officeDocument/2006/relationships/font" Target="fonts/Lato-italic.fntdata"/><Relationship Id="rId21" Type="http://schemas.openxmlformats.org/officeDocument/2006/relationships/slide" Target="slides/slide16.xml"/><Relationship Id="rId65" Type="http://schemas.openxmlformats.org/officeDocument/2006/relationships/font" Target="fonts/Lato-bold.fntdata"/><Relationship Id="rId24" Type="http://schemas.openxmlformats.org/officeDocument/2006/relationships/slide" Target="slides/slide19.xml"/><Relationship Id="rId23" Type="http://schemas.openxmlformats.org/officeDocument/2006/relationships/slide" Target="slides/slide18.xml"/><Relationship Id="rId67" Type="http://schemas.openxmlformats.org/officeDocument/2006/relationships/font" Target="fonts/Lato-boldItalic.fntdata"/><Relationship Id="rId60" Type="http://schemas.openxmlformats.org/officeDocument/2006/relationships/font" Target="fonts/Roboto-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ca40025da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ca40025da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ca01e98fa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ca01e98fa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ca01e98fa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ca01e98fa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ca01e98fa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ca01e98fa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ca01e98fa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ca01e98fa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ca01e98fa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ca01e98fa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ca01e98fa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ca01e98fa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ca40025da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ca40025da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ca01e98fa3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ca01e98fa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ca4d4b7114_1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ca4d4b7114_1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ca3ad2fa96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ca3ad2fa96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ca40025da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ca40025da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ca4d4b7114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ca4d4b7114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c9fc2224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c9fc2224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ca4d4b7114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ca4d4b7114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ca01e98fa3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ca01e98fa3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ca40025d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ca40025da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ca40025da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ca40025da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ca40025da0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ca40025da0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ca99d535ac_17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ca99d535ac_17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ca01e98fa3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ca01e98fa3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ca4d4b7114_19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ca4d4b7114_19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are people using these scooters? Here we looked at how long the scooters were being ridden. </a:t>
            </a:r>
            <a:endParaRPr/>
          </a:p>
          <a:p>
            <a:pPr indent="0" lvl="0" marL="0" rtl="0" algn="l">
              <a:spcBef>
                <a:spcPts val="0"/>
              </a:spcBef>
              <a:spcAft>
                <a:spcPts val="0"/>
              </a:spcAft>
              <a:buNone/>
            </a:pPr>
            <a:r>
              <a:rPr lang="en"/>
              <a:t>The vast majority of rides under 20 mins. </a:t>
            </a:r>
            <a:endParaRPr/>
          </a:p>
          <a:p>
            <a:pPr indent="0" lvl="0" marL="0" rtl="0" algn="l">
              <a:spcBef>
                <a:spcPts val="0"/>
              </a:spcBef>
              <a:spcAft>
                <a:spcPts val="0"/>
              </a:spcAft>
              <a:buNone/>
            </a:pPr>
            <a:r>
              <a:rPr lang="en"/>
              <a:t>Similar time distributions across all 3 months. july less overall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ca40025da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ca40025da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ca01e98fa3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ca01e98fa3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far are people taking these scooters? At first, not very far</a:t>
            </a:r>
            <a:endParaRPr/>
          </a:p>
          <a:p>
            <a:pPr indent="0" lvl="0" marL="0" rtl="0" algn="l">
              <a:spcBef>
                <a:spcPts val="0"/>
              </a:spcBef>
              <a:spcAft>
                <a:spcPts val="0"/>
              </a:spcAft>
              <a:buNone/>
            </a:pPr>
            <a:r>
              <a:rPr lang="en"/>
              <a:t>Most rides are a mile or less with the average being .8 miles</a:t>
            </a:r>
            <a:endParaRPr/>
          </a:p>
          <a:p>
            <a:pPr indent="0" lvl="0" marL="0" rtl="0" algn="l">
              <a:spcBef>
                <a:spcPts val="0"/>
              </a:spcBef>
              <a:spcAft>
                <a:spcPts val="0"/>
              </a:spcAft>
              <a:buNone/>
            </a:pPr>
            <a:r>
              <a:rPr lang="en"/>
              <a:t>Support last mile theory</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ca01e98fa3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ca01e98fa3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ca99d535a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ca99d535a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ca99d535a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ca99d535a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ca99d535ac_4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ca99d535ac_4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ca40025da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ca40025da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ca95e14b6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ca95e14b6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ca01e98fa3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ca01e98fa3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ca4d4b711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ca4d4b711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ca4d4b7114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ca4d4b7114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ca40025da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a40025da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ca99d535ac_1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ca99d535ac_1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ca4d4b7114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ca4d4b7114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ca4d4b7114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ca4d4b7114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ca4d4b7114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ca4d4b7114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ca4d4b7114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ca4d4b7114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ca99d535ac_1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ca99d535ac_1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ca99d535ac_46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ca99d535ac_46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ca99d535ac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ca99d535ac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t/>
            </a:r>
            <a:endParaRPr sz="1400">
              <a:solidFill>
                <a:srgbClr val="1F375D"/>
              </a:solidFill>
              <a:latin typeface="Lato"/>
              <a:ea typeface="Lato"/>
              <a:cs typeface="Lato"/>
              <a:sym typeface="Lato"/>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ca99d535ac_7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ca99d535ac_7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t/>
            </a:r>
            <a:endParaRPr sz="1400">
              <a:solidFill>
                <a:srgbClr val="1F375D"/>
              </a:solidFill>
              <a:latin typeface="Lato"/>
              <a:ea typeface="Lato"/>
              <a:cs typeface="Lato"/>
              <a:sym typeface="Lato"/>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ca99d535ac_7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ca99d535ac_7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rgbClr val="1F375D"/>
              </a:solidFill>
              <a:latin typeface="Lato"/>
              <a:ea typeface="Lato"/>
              <a:cs typeface="Lato"/>
              <a:sym typeface="La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ca40025da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ca40025da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ca99d535ac_7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ca99d535ac_7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rgbClr val="1F375D"/>
              </a:solidFill>
              <a:latin typeface="Lato"/>
              <a:ea typeface="Lato"/>
              <a:cs typeface="Lato"/>
              <a:sym typeface="Lato"/>
            </a:endParaRPr>
          </a:p>
          <a:p>
            <a:pPr indent="0" lvl="0" marL="0" rtl="0" algn="l">
              <a:spcBef>
                <a:spcPts val="0"/>
              </a:spcBef>
              <a:spcAft>
                <a:spcPts val="0"/>
              </a:spcAft>
              <a:buNone/>
            </a:pPr>
            <a:r>
              <a:t/>
            </a:r>
            <a:endParaRPr sz="1400">
              <a:solidFill>
                <a:srgbClr val="1F375D"/>
              </a:solidFill>
              <a:latin typeface="Lato"/>
              <a:ea typeface="Lato"/>
              <a:cs typeface="Lato"/>
              <a:sym typeface="Lato"/>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ca99d535ac_7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ca99d535ac_7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ca40025da0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ca40025da0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ca99d535a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ca99d535a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May Downtown zipcodes:</a:t>
            </a:r>
            <a:endParaRPr b="1"/>
          </a:p>
          <a:p>
            <a:pPr indent="0" lvl="0" marL="0" rtl="0" algn="l">
              <a:spcBef>
                <a:spcPts val="0"/>
              </a:spcBef>
              <a:spcAft>
                <a:spcPts val="0"/>
              </a:spcAft>
              <a:buNone/>
            </a:pPr>
            <a:r>
              <a:rPr lang="en"/>
              <a:t>96.6% of scooters located</a:t>
            </a:r>
            <a:endParaRPr/>
          </a:p>
          <a:p>
            <a:pPr indent="0" lvl="0" marL="0" rtl="0" algn="l">
              <a:spcBef>
                <a:spcPts val="0"/>
              </a:spcBef>
              <a:spcAft>
                <a:spcPts val="0"/>
              </a:spcAft>
              <a:buNone/>
            </a:pPr>
            <a:r>
              <a:rPr lang="en"/>
              <a:t>99.6% of scooters utilized more than 140 times</a:t>
            </a:r>
            <a:endParaRPr/>
          </a:p>
          <a:p>
            <a:pPr indent="0" lvl="0" marL="0" rtl="0" algn="l">
              <a:spcBef>
                <a:spcPts val="0"/>
              </a:spcBef>
              <a:spcAft>
                <a:spcPts val="0"/>
              </a:spcAft>
              <a:buNone/>
            </a:pPr>
            <a:r>
              <a:rPr lang="en"/>
              <a:t>92.6% of scooters utilized less than 30 times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July Downtown zipcodes:</a:t>
            </a:r>
            <a:endParaRPr b="1"/>
          </a:p>
          <a:p>
            <a:pPr indent="0" lvl="0" marL="0" rtl="0" algn="l">
              <a:spcBef>
                <a:spcPts val="0"/>
              </a:spcBef>
              <a:spcAft>
                <a:spcPts val="0"/>
              </a:spcAft>
              <a:buNone/>
            </a:pPr>
            <a:r>
              <a:rPr lang="en"/>
              <a:t>80.2% of scooters located</a:t>
            </a:r>
            <a:endParaRPr/>
          </a:p>
          <a:p>
            <a:pPr indent="0" lvl="0" marL="0" rtl="0" algn="l">
              <a:spcBef>
                <a:spcPts val="0"/>
              </a:spcBef>
              <a:spcAft>
                <a:spcPts val="0"/>
              </a:spcAft>
              <a:buNone/>
            </a:pPr>
            <a:r>
              <a:rPr lang="en"/>
              <a:t>77.8% of scooters utilized more than 140 times</a:t>
            </a:r>
            <a:endParaRPr/>
          </a:p>
          <a:p>
            <a:pPr indent="0" lvl="0" marL="0" rtl="0" algn="l">
              <a:spcBef>
                <a:spcPts val="0"/>
              </a:spcBef>
              <a:spcAft>
                <a:spcPts val="0"/>
              </a:spcAft>
              <a:buNone/>
            </a:pPr>
            <a:r>
              <a:rPr lang="en"/>
              <a:t>97% of scooters utilized less than 30 times</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ca40025da0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ca40025da0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ca40025da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ca40025da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ca40025da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ca40025da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ca40025da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ca40025da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ca01e98f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ca01e98f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www.gannett-cdn.com/presto/2018/08/31/PNAS/afc252d0-f7e2-4426-b68c-13a5fe5f6400-lime_scooter.jpg" TargetMode="External"/><Relationship Id="rId4" Type="http://schemas.openxmlformats.org/officeDocument/2006/relationships/image" Target="../media/image4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5.jpg"/><Relationship Id="rId9" Type="http://schemas.openxmlformats.org/officeDocument/2006/relationships/image" Target="../media/image8.png"/><Relationship Id="rId5" Type="http://schemas.openxmlformats.org/officeDocument/2006/relationships/image" Target="../media/image2.jpg"/><Relationship Id="rId6" Type="http://schemas.openxmlformats.org/officeDocument/2006/relationships/image" Target="../media/image6.jpg"/><Relationship Id="rId7" Type="http://schemas.openxmlformats.org/officeDocument/2006/relationships/image" Target="../media/image7.jpg"/><Relationship Id="rId8" Type="http://schemas.openxmlformats.org/officeDocument/2006/relationships/image" Target="../media/image13.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cdn.nashvillescene.com/files/base/scomm/nvs/image/2018/08/16x9/960w/bird.5b7d9a7f29f82.jpg" TargetMode="Externa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4.png"/><Relationship Id="rId4" Type="http://schemas.openxmlformats.org/officeDocument/2006/relationships/image" Target="../media/image51.png"/><Relationship Id="rId5"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41.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image" Target="../media/image27.png"/><Relationship Id="rId5"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33.png"/><Relationship Id="rId5"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5.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0.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drive.google.com/file/d/1Sh44KgSmzCJ_7F4Rj6Q5h9jgjcZCjXgT/view" TargetMode="External"/><Relationship Id="rId4" Type="http://schemas.openxmlformats.org/officeDocument/2006/relationships/image" Target="../media/image37.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drive.google.com/file/d/1q1jC918UbEjbjUqK4DiyF2jvst2L22ZF/view" TargetMode="External"/><Relationship Id="rId4" Type="http://schemas.openxmlformats.org/officeDocument/2006/relationships/image" Target="../media/image35.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8.jpg"/><Relationship Id="rId4" Type="http://schemas.openxmlformats.org/officeDocument/2006/relationships/image" Target="../media/image3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39.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data.nashville.gov/Transportation/WeGo-Transit-Bus-Stops/vfe9-k7vc"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724600" y="744575"/>
            <a:ext cx="51078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rgbClr val="1F375D"/>
                </a:solidFill>
                <a:latin typeface="Roboto"/>
                <a:ea typeface="Roboto"/>
                <a:cs typeface="Roboto"/>
                <a:sym typeface="Roboto"/>
              </a:rPr>
              <a:t>Scooter Transportation Plan for Nashville</a:t>
            </a:r>
            <a:endParaRPr b="1" sz="2200">
              <a:solidFill>
                <a:srgbClr val="1F375D"/>
              </a:solidFill>
              <a:latin typeface="Roboto"/>
              <a:ea typeface="Roboto"/>
              <a:cs typeface="Roboto"/>
              <a:sym typeface="Roboto"/>
            </a:endParaRPr>
          </a:p>
        </p:txBody>
      </p:sp>
      <p:sp>
        <p:nvSpPr>
          <p:cNvPr id="55" name="Google Shape;55;p13"/>
          <p:cNvSpPr txBox="1"/>
          <p:nvPr>
            <p:ph idx="1" type="subTitle"/>
          </p:nvPr>
        </p:nvSpPr>
        <p:spPr>
          <a:xfrm>
            <a:off x="3602650" y="2797175"/>
            <a:ext cx="5351700" cy="1247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605"/>
              <a:buNone/>
            </a:pPr>
            <a:r>
              <a:rPr lang="en" sz="1400">
                <a:solidFill>
                  <a:srgbClr val="1F375D"/>
                </a:solidFill>
                <a:latin typeface="Lato"/>
                <a:ea typeface="Lato"/>
                <a:cs typeface="Lato"/>
                <a:sym typeface="Lato"/>
              </a:rPr>
              <a:t>--</a:t>
            </a:r>
            <a:endParaRPr sz="1400">
              <a:solidFill>
                <a:srgbClr val="1F375D"/>
              </a:solidFill>
              <a:latin typeface="Lato"/>
              <a:ea typeface="Lato"/>
              <a:cs typeface="Lato"/>
              <a:sym typeface="Lato"/>
            </a:endParaRPr>
          </a:p>
          <a:p>
            <a:pPr indent="0" lvl="0" marL="0" rtl="0" algn="ctr">
              <a:lnSpc>
                <a:spcPct val="115000"/>
              </a:lnSpc>
              <a:spcBef>
                <a:spcPts val="0"/>
              </a:spcBef>
              <a:spcAft>
                <a:spcPts val="0"/>
              </a:spcAft>
              <a:buSzPts val="605"/>
              <a:buNone/>
            </a:pPr>
            <a:r>
              <a:t/>
            </a:r>
            <a:endParaRPr sz="500">
              <a:solidFill>
                <a:srgbClr val="1F375D"/>
              </a:solidFill>
              <a:latin typeface="Lato"/>
              <a:ea typeface="Lato"/>
              <a:cs typeface="Lato"/>
              <a:sym typeface="Lato"/>
            </a:endParaRPr>
          </a:p>
          <a:p>
            <a:pPr indent="0" lvl="0" marL="0" rtl="0" algn="ctr">
              <a:lnSpc>
                <a:spcPct val="115000"/>
              </a:lnSpc>
              <a:spcBef>
                <a:spcPts val="0"/>
              </a:spcBef>
              <a:spcAft>
                <a:spcPts val="0"/>
              </a:spcAft>
              <a:buSzPts val="605"/>
              <a:buNone/>
            </a:pPr>
            <a:r>
              <a:rPr lang="en" sz="1400">
                <a:solidFill>
                  <a:srgbClr val="1F375D"/>
                </a:solidFill>
                <a:latin typeface="Lato"/>
                <a:ea typeface="Lato"/>
                <a:cs typeface="Lato"/>
                <a:sym typeface="Lato"/>
              </a:rPr>
              <a:t>DDA3</a:t>
            </a:r>
            <a:endParaRPr sz="1400">
              <a:solidFill>
                <a:srgbClr val="1F375D"/>
              </a:solidFill>
              <a:latin typeface="Lato"/>
              <a:ea typeface="Lato"/>
              <a:cs typeface="Lato"/>
              <a:sym typeface="Lato"/>
            </a:endParaRPr>
          </a:p>
          <a:p>
            <a:pPr indent="0" lvl="0" marL="0" rtl="0" algn="ctr">
              <a:lnSpc>
                <a:spcPct val="115000"/>
              </a:lnSpc>
              <a:spcBef>
                <a:spcPts val="0"/>
              </a:spcBef>
              <a:spcAft>
                <a:spcPts val="0"/>
              </a:spcAft>
              <a:buSzPts val="605"/>
              <a:buNone/>
            </a:pPr>
            <a:r>
              <a:rPr lang="en" sz="1400">
                <a:solidFill>
                  <a:srgbClr val="1F375D"/>
                </a:solidFill>
                <a:latin typeface="Lato"/>
                <a:ea typeface="Lato"/>
                <a:cs typeface="Lato"/>
                <a:sym typeface="Lato"/>
              </a:rPr>
              <a:t>March 25, 2021</a:t>
            </a:r>
            <a:endParaRPr sz="1400">
              <a:solidFill>
                <a:srgbClr val="1F375D"/>
              </a:solidFill>
              <a:latin typeface="Lato"/>
              <a:ea typeface="Lato"/>
              <a:cs typeface="Lato"/>
              <a:sym typeface="Lato"/>
            </a:endParaRPr>
          </a:p>
        </p:txBody>
      </p:sp>
      <p:pic>
        <p:nvPicPr>
          <p:cNvPr id="56" name="Google Shape;56;p13">
            <a:hlinkClick r:id="rId3"/>
          </p:cNvPr>
          <p:cNvPicPr preferRelativeResize="0"/>
          <p:nvPr/>
        </p:nvPicPr>
        <p:blipFill>
          <a:blip r:embed="rId4">
            <a:alphaModFix/>
          </a:blip>
          <a:stretch>
            <a:fillRect/>
          </a:stretch>
        </p:blipFill>
        <p:spPr>
          <a:xfrm>
            <a:off x="0" y="457200"/>
            <a:ext cx="3342200" cy="441036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220">
                <a:solidFill>
                  <a:srgbClr val="1F375D"/>
                </a:solidFill>
                <a:latin typeface="Roboto"/>
                <a:ea typeface="Roboto"/>
                <a:cs typeface="Roboto"/>
                <a:sym typeface="Roboto"/>
              </a:rPr>
              <a:t>Data Cleaning Process</a:t>
            </a:r>
            <a:endParaRPr b="1" sz="2220">
              <a:solidFill>
                <a:srgbClr val="1F375D"/>
              </a:solidFill>
              <a:latin typeface="Roboto"/>
              <a:ea typeface="Roboto"/>
              <a:cs typeface="Roboto"/>
              <a:sym typeface="Roboto"/>
            </a:endParaRPr>
          </a:p>
        </p:txBody>
      </p:sp>
      <p:sp>
        <p:nvSpPr>
          <p:cNvPr id="110" name="Google Shape;110;p22"/>
          <p:cNvSpPr txBox="1"/>
          <p:nvPr>
            <p:ph idx="1" type="body"/>
          </p:nvPr>
        </p:nvSpPr>
        <p:spPr>
          <a:xfrm>
            <a:off x="311700" y="1152475"/>
            <a:ext cx="4009200" cy="34164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1000"/>
              </a:spcBef>
              <a:spcAft>
                <a:spcPts val="0"/>
              </a:spcAft>
              <a:buSzPts val="1400"/>
              <a:buFont typeface="Lato"/>
              <a:buChar char="●"/>
            </a:pPr>
            <a:r>
              <a:rPr lang="en" sz="1400">
                <a:solidFill>
                  <a:srgbClr val="1F375D"/>
                </a:solidFill>
                <a:latin typeface="Lato"/>
                <a:ea typeface="Lato"/>
                <a:cs typeface="Lato"/>
                <a:sym typeface="Lato"/>
              </a:rPr>
              <a:t>Focused cleaning efforts on trip data</a:t>
            </a:r>
            <a:endParaRPr sz="1400">
              <a:solidFill>
                <a:srgbClr val="1F375D"/>
              </a:solidFill>
              <a:latin typeface="Lato"/>
              <a:ea typeface="Lato"/>
              <a:cs typeface="Lato"/>
              <a:sym typeface="Lato"/>
            </a:endParaRPr>
          </a:p>
          <a:p>
            <a:pPr indent="-317500" lvl="0" marL="4572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Null values: Not an issue</a:t>
            </a:r>
            <a:endParaRPr sz="1400">
              <a:solidFill>
                <a:srgbClr val="1F375D"/>
              </a:solidFill>
              <a:latin typeface="Lato"/>
              <a:ea typeface="Lato"/>
              <a:cs typeface="Lato"/>
              <a:sym typeface="Lato"/>
            </a:endParaRPr>
          </a:p>
          <a:p>
            <a:pPr indent="-317500" lvl="0" marL="4572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Duplicate values: Removed</a:t>
            </a:r>
            <a:endParaRPr sz="1400">
              <a:solidFill>
                <a:srgbClr val="1F375D"/>
              </a:solidFill>
              <a:latin typeface="Lato"/>
              <a:ea typeface="Lato"/>
              <a:cs typeface="Lato"/>
              <a:sym typeface="Lato"/>
            </a:endParaRPr>
          </a:p>
          <a:p>
            <a:pPr indent="-317500" lvl="1" marL="9144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31k duplicate trips in May</a:t>
            </a:r>
            <a:endParaRPr sz="1400">
              <a:solidFill>
                <a:srgbClr val="1F375D"/>
              </a:solidFill>
              <a:latin typeface="Lato"/>
              <a:ea typeface="Lato"/>
              <a:cs typeface="Lato"/>
              <a:sym typeface="Lato"/>
            </a:endParaRPr>
          </a:p>
          <a:p>
            <a:pPr indent="-317500" lvl="1" marL="9144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14k duplicate trips in June</a:t>
            </a:r>
            <a:endParaRPr sz="1400">
              <a:solidFill>
                <a:srgbClr val="1F375D"/>
              </a:solidFill>
              <a:latin typeface="Lato"/>
              <a:ea typeface="Lato"/>
              <a:cs typeface="Lato"/>
              <a:sym typeface="Lato"/>
            </a:endParaRPr>
          </a:p>
          <a:p>
            <a:pPr indent="-317500" lvl="1" marL="9144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500 duplicate trips in July</a:t>
            </a:r>
            <a:endParaRPr sz="1400">
              <a:solidFill>
                <a:srgbClr val="1F375D"/>
              </a:solidFill>
              <a:latin typeface="Lato"/>
              <a:ea typeface="Lato"/>
              <a:cs typeface="Lato"/>
              <a:sym typeface="Lato"/>
            </a:endParaRPr>
          </a:p>
          <a:p>
            <a:pPr indent="-317500" lvl="0" marL="4572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Noted irregularities in distance and duration</a:t>
            </a:r>
            <a:endParaRPr sz="1400">
              <a:solidFill>
                <a:srgbClr val="1F375D"/>
              </a:solidFill>
              <a:latin typeface="Lato"/>
              <a:ea typeface="Lato"/>
              <a:cs typeface="Lato"/>
              <a:sym typeface="Lato"/>
            </a:endParaRPr>
          </a:p>
          <a:p>
            <a:pPr indent="0" lvl="0" marL="0" rtl="0" algn="l">
              <a:lnSpc>
                <a:spcPct val="130000"/>
              </a:lnSpc>
              <a:spcBef>
                <a:spcPts val="0"/>
              </a:spcBef>
              <a:spcAft>
                <a:spcPts val="0"/>
              </a:spcAft>
              <a:buSzPts val="770"/>
              <a:buNone/>
            </a:pPr>
            <a:r>
              <a:t/>
            </a:r>
            <a:endParaRPr b="1" sz="1400"/>
          </a:p>
          <a:p>
            <a:pPr indent="0" lvl="0" marL="0" rtl="0" algn="l">
              <a:lnSpc>
                <a:spcPct val="95000"/>
              </a:lnSpc>
              <a:spcBef>
                <a:spcPts val="1200"/>
              </a:spcBef>
              <a:spcAft>
                <a:spcPts val="1200"/>
              </a:spcAft>
              <a:buSzPts val="770"/>
              <a:buNone/>
            </a:pPr>
            <a:r>
              <a:t/>
            </a:r>
            <a:endParaRPr b="1" sz="1260"/>
          </a:p>
        </p:txBody>
      </p:sp>
      <p:pic>
        <p:nvPicPr>
          <p:cNvPr id="111" name="Google Shape;111;p22"/>
          <p:cNvPicPr preferRelativeResize="0"/>
          <p:nvPr/>
        </p:nvPicPr>
        <p:blipFill rotWithShape="1">
          <a:blip r:embed="rId3">
            <a:alphaModFix/>
          </a:blip>
          <a:srcRect b="1418" l="0" r="0" t="1418"/>
          <a:stretch/>
        </p:blipFill>
        <p:spPr>
          <a:xfrm>
            <a:off x="4480475" y="899225"/>
            <a:ext cx="4459500" cy="3469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990"/>
              <a:buFont typeface="Arial"/>
              <a:buNone/>
            </a:pPr>
            <a:r>
              <a:rPr b="1" lang="en" sz="2220">
                <a:solidFill>
                  <a:srgbClr val="1F375D"/>
                </a:solidFill>
                <a:latin typeface="Roboto"/>
                <a:ea typeface="Roboto"/>
                <a:cs typeface="Roboto"/>
                <a:sym typeface="Roboto"/>
              </a:rPr>
              <a:t>Irregularities in Trip Duration</a:t>
            </a:r>
            <a:endParaRPr b="1" sz="2220">
              <a:solidFill>
                <a:srgbClr val="1F375D"/>
              </a:solidFill>
              <a:latin typeface="Roboto"/>
              <a:ea typeface="Roboto"/>
              <a:cs typeface="Roboto"/>
              <a:sym typeface="Roboto"/>
            </a:endParaRPr>
          </a:p>
        </p:txBody>
      </p:sp>
      <p:sp>
        <p:nvSpPr>
          <p:cNvPr id="117" name="Google Shape;117;p23"/>
          <p:cNvSpPr txBox="1"/>
          <p:nvPr>
            <p:ph idx="1" type="body"/>
          </p:nvPr>
        </p:nvSpPr>
        <p:spPr>
          <a:xfrm>
            <a:off x="311700" y="1152475"/>
            <a:ext cx="8520600" cy="473400"/>
          </a:xfrm>
          <a:prstGeom prst="rect">
            <a:avLst/>
          </a:prstGeom>
        </p:spPr>
        <p:txBody>
          <a:bodyPr anchorCtr="0" anchor="t" bIns="91425" lIns="91425" spcFirstLastPara="1" rIns="91425" wrap="square" tIns="91425">
            <a:normAutofit/>
          </a:bodyPr>
          <a:lstStyle/>
          <a:p>
            <a:pPr indent="-317500" lvl="0" marL="457200" rtl="0" algn="l">
              <a:lnSpc>
                <a:spcPct val="100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Outliers </a:t>
            </a:r>
            <a:r>
              <a:rPr lang="en" sz="1400">
                <a:solidFill>
                  <a:srgbClr val="1F375D"/>
                </a:solidFill>
                <a:latin typeface="Lato"/>
                <a:ea typeface="Lato"/>
                <a:cs typeface="Lato"/>
                <a:sym typeface="Lato"/>
              </a:rPr>
              <a:t>skewing</a:t>
            </a:r>
            <a:r>
              <a:rPr lang="en" sz="1400">
                <a:solidFill>
                  <a:srgbClr val="1F375D"/>
                </a:solidFill>
                <a:latin typeface="Lato"/>
                <a:ea typeface="Lato"/>
                <a:cs typeface="Lato"/>
                <a:sym typeface="Lato"/>
              </a:rPr>
              <a:t> the data</a:t>
            </a:r>
            <a:endParaRPr sz="1400">
              <a:solidFill>
                <a:srgbClr val="1F375D"/>
              </a:solidFill>
              <a:latin typeface="Lato"/>
              <a:ea typeface="Lato"/>
              <a:cs typeface="Lato"/>
              <a:sym typeface="Lato"/>
            </a:endParaRPr>
          </a:p>
        </p:txBody>
      </p:sp>
      <p:pic>
        <p:nvPicPr>
          <p:cNvPr id="118" name="Google Shape;118;p23"/>
          <p:cNvPicPr preferRelativeResize="0"/>
          <p:nvPr/>
        </p:nvPicPr>
        <p:blipFill rotWithShape="1">
          <a:blip r:embed="rId3">
            <a:alphaModFix/>
          </a:blip>
          <a:srcRect b="0" l="1352" r="1342" t="0"/>
          <a:stretch/>
        </p:blipFill>
        <p:spPr>
          <a:xfrm>
            <a:off x="311700" y="1760625"/>
            <a:ext cx="4022300" cy="2816625"/>
          </a:xfrm>
          <a:prstGeom prst="rect">
            <a:avLst/>
          </a:prstGeom>
          <a:noFill/>
          <a:ln>
            <a:noFill/>
          </a:ln>
        </p:spPr>
      </p:pic>
      <p:pic>
        <p:nvPicPr>
          <p:cNvPr id="119" name="Google Shape;119;p23"/>
          <p:cNvPicPr preferRelativeResize="0"/>
          <p:nvPr/>
        </p:nvPicPr>
        <p:blipFill rotWithShape="1">
          <a:blip r:embed="rId4">
            <a:alphaModFix/>
          </a:blip>
          <a:srcRect b="0" l="612" r="612" t="0"/>
          <a:stretch/>
        </p:blipFill>
        <p:spPr>
          <a:xfrm>
            <a:off x="4686275" y="1738925"/>
            <a:ext cx="4146025" cy="2860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220">
                <a:solidFill>
                  <a:srgbClr val="1F375D"/>
                </a:solidFill>
                <a:latin typeface="Roboto"/>
                <a:ea typeface="Roboto"/>
                <a:cs typeface="Roboto"/>
                <a:sym typeface="Roboto"/>
              </a:rPr>
              <a:t>Cleaning Process:</a:t>
            </a:r>
            <a:endParaRPr b="1" sz="2220">
              <a:solidFill>
                <a:srgbClr val="1F375D"/>
              </a:solidFill>
              <a:latin typeface="Roboto"/>
              <a:ea typeface="Roboto"/>
              <a:cs typeface="Roboto"/>
              <a:sym typeface="Roboto"/>
            </a:endParaRPr>
          </a:p>
        </p:txBody>
      </p:sp>
      <p:sp>
        <p:nvSpPr>
          <p:cNvPr id="125" name="Google Shape;125;p24"/>
          <p:cNvSpPr txBox="1"/>
          <p:nvPr>
            <p:ph idx="1" type="body"/>
          </p:nvPr>
        </p:nvSpPr>
        <p:spPr>
          <a:xfrm>
            <a:off x="341225" y="1145100"/>
            <a:ext cx="8520600" cy="3416400"/>
          </a:xfrm>
          <a:prstGeom prst="rect">
            <a:avLst/>
          </a:prstGeom>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Removed inconsistent trip duration column, replaced with manually calculated trip duration using start and end times.</a:t>
            </a:r>
            <a:endParaRPr sz="1400">
              <a:solidFill>
                <a:srgbClr val="1F375D"/>
              </a:solidFill>
              <a:latin typeface="Lato"/>
              <a:ea typeface="Lato"/>
              <a:cs typeface="Lato"/>
              <a:sym typeface="Lato"/>
            </a:endParaRPr>
          </a:p>
          <a:p>
            <a:pPr indent="-317500" lvl="0" marL="4572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Manually calculated trip distance using coordinates of trip routes.</a:t>
            </a:r>
            <a:endParaRPr sz="1400">
              <a:solidFill>
                <a:srgbClr val="1F375D"/>
              </a:solidFill>
              <a:latin typeface="Lato"/>
              <a:ea typeface="Lato"/>
              <a:cs typeface="Lato"/>
              <a:sym typeface="Lato"/>
            </a:endParaRPr>
          </a:p>
          <a:p>
            <a:pPr indent="-317500" lvl="0" marL="4572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Provided cleaned dataset with outliers removed in order to facilitate a more accurate analysis.</a:t>
            </a:r>
            <a:endParaRPr>
              <a:solidFill>
                <a:srgbClr val="1F375D"/>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220">
                <a:solidFill>
                  <a:srgbClr val="1F375D"/>
                </a:solidFill>
                <a:latin typeface="Roboto"/>
                <a:ea typeface="Roboto"/>
                <a:cs typeface="Roboto"/>
                <a:sym typeface="Roboto"/>
              </a:rPr>
              <a:t>What was changed? </a:t>
            </a:r>
            <a:endParaRPr b="1" sz="2220">
              <a:solidFill>
                <a:srgbClr val="1F375D"/>
              </a:solidFill>
              <a:latin typeface="Roboto"/>
              <a:ea typeface="Roboto"/>
              <a:cs typeface="Roboto"/>
              <a:sym typeface="Roboto"/>
            </a:endParaRPr>
          </a:p>
        </p:txBody>
      </p:sp>
      <p:sp>
        <p:nvSpPr>
          <p:cNvPr id="131" name="Google Shape;131;p25"/>
          <p:cNvSpPr txBox="1"/>
          <p:nvPr>
            <p:ph idx="1" type="body"/>
          </p:nvPr>
        </p:nvSpPr>
        <p:spPr>
          <a:xfrm>
            <a:off x="311700" y="1152475"/>
            <a:ext cx="8520600" cy="369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Removed outliers to see an accurate representation of the data</a:t>
            </a:r>
            <a:endParaRPr sz="1400">
              <a:solidFill>
                <a:srgbClr val="1F375D"/>
              </a:solidFill>
              <a:latin typeface="Lato"/>
              <a:ea typeface="Lato"/>
              <a:cs typeface="Lato"/>
              <a:sym typeface="Lato"/>
            </a:endParaRPr>
          </a:p>
        </p:txBody>
      </p:sp>
      <p:pic>
        <p:nvPicPr>
          <p:cNvPr id="132" name="Google Shape;132;p25"/>
          <p:cNvPicPr preferRelativeResize="0"/>
          <p:nvPr/>
        </p:nvPicPr>
        <p:blipFill rotWithShape="1">
          <a:blip r:embed="rId3">
            <a:alphaModFix/>
          </a:blip>
          <a:srcRect b="0" l="1941" r="1932" t="0"/>
          <a:stretch/>
        </p:blipFill>
        <p:spPr>
          <a:xfrm>
            <a:off x="241376" y="1633325"/>
            <a:ext cx="4022303" cy="2816625"/>
          </a:xfrm>
          <a:prstGeom prst="rect">
            <a:avLst/>
          </a:prstGeom>
          <a:noFill/>
          <a:ln>
            <a:noFill/>
          </a:ln>
        </p:spPr>
      </p:pic>
      <p:pic>
        <p:nvPicPr>
          <p:cNvPr id="133" name="Google Shape;133;p25"/>
          <p:cNvPicPr preferRelativeResize="0"/>
          <p:nvPr/>
        </p:nvPicPr>
        <p:blipFill rotWithShape="1">
          <a:blip r:embed="rId4">
            <a:alphaModFix/>
          </a:blip>
          <a:srcRect b="874" l="0" r="0" t="864"/>
          <a:stretch/>
        </p:blipFill>
        <p:spPr>
          <a:xfrm>
            <a:off x="4686275" y="1633325"/>
            <a:ext cx="4146025" cy="2860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891"/>
              <a:buFont typeface="Arial"/>
              <a:buNone/>
            </a:pPr>
            <a:r>
              <a:rPr b="1" lang="en" sz="2200">
                <a:solidFill>
                  <a:srgbClr val="1F375D"/>
                </a:solidFill>
                <a:latin typeface="Roboto"/>
                <a:ea typeface="Roboto"/>
                <a:cs typeface="Roboto"/>
                <a:sym typeface="Roboto"/>
              </a:rPr>
              <a:t>What was changed? (continued)</a:t>
            </a:r>
            <a:endParaRPr b="1" sz="2200">
              <a:solidFill>
                <a:srgbClr val="1F375D"/>
              </a:solidFill>
              <a:latin typeface="Roboto"/>
              <a:ea typeface="Roboto"/>
              <a:cs typeface="Roboto"/>
              <a:sym typeface="Roboto"/>
            </a:endParaRPr>
          </a:p>
          <a:p>
            <a:pPr indent="0" lvl="0" marL="0" rtl="0" algn="l">
              <a:spcBef>
                <a:spcPts val="0"/>
              </a:spcBef>
              <a:spcAft>
                <a:spcPts val="0"/>
              </a:spcAft>
              <a:buSzPts val="990"/>
              <a:buNone/>
            </a:pPr>
            <a:r>
              <a:t/>
            </a:r>
            <a:endParaRPr sz="2520"/>
          </a:p>
        </p:txBody>
      </p:sp>
      <p:pic>
        <p:nvPicPr>
          <p:cNvPr id="139" name="Google Shape;139;p26"/>
          <p:cNvPicPr preferRelativeResize="0"/>
          <p:nvPr/>
        </p:nvPicPr>
        <p:blipFill rotWithShape="1">
          <a:blip r:embed="rId3">
            <a:alphaModFix/>
          </a:blip>
          <a:srcRect b="0" l="1352" r="1342" t="0"/>
          <a:stretch/>
        </p:blipFill>
        <p:spPr>
          <a:xfrm>
            <a:off x="311701" y="1163425"/>
            <a:ext cx="4022303" cy="2816625"/>
          </a:xfrm>
          <a:prstGeom prst="rect">
            <a:avLst/>
          </a:prstGeom>
          <a:noFill/>
          <a:ln>
            <a:noFill/>
          </a:ln>
        </p:spPr>
      </p:pic>
      <p:pic>
        <p:nvPicPr>
          <p:cNvPr id="140" name="Google Shape;140;p26"/>
          <p:cNvPicPr preferRelativeResize="0"/>
          <p:nvPr/>
        </p:nvPicPr>
        <p:blipFill rotWithShape="1">
          <a:blip r:embed="rId4">
            <a:alphaModFix/>
          </a:blip>
          <a:srcRect b="129" l="0" r="0" t="119"/>
          <a:stretch/>
        </p:blipFill>
        <p:spPr>
          <a:xfrm>
            <a:off x="4686275" y="1141725"/>
            <a:ext cx="4146025" cy="2860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891"/>
              <a:buFont typeface="Arial"/>
              <a:buNone/>
            </a:pPr>
            <a:r>
              <a:rPr b="1" lang="en" sz="2200">
                <a:solidFill>
                  <a:srgbClr val="1F375D"/>
                </a:solidFill>
                <a:latin typeface="Roboto"/>
                <a:ea typeface="Roboto"/>
                <a:cs typeface="Roboto"/>
                <a:sym typeface="Roboto"/>
              </a:rPr>
              <a:t>What was changed? (continued)</a:t>
            </a:r>
            <a:endParaRPr b="1" sz="2200">
              <a:solidFill>
                <a:srgbClr val="1F375D"/>
              </a:solidFill>
              <a:latin typeface="Roboto"/>
              <a:ea typeface="Roboto"/>
              <a:cs typeface="Roboto"/>
              <a:sym typeface="Roboto"/>
            </a:endParaRPr>
          </a:p>
          <a:p>
            <a:pPr indent="0" lvl="0" marL="0" rtl="0" algn="l">
              <a:spcBef>
                <a:spcPts val="0"/>
              </a:spcBef>
              <a:spcAft>
                <a:spcPts val="0"/>
              </a:spcAft>
              <a:buSzPts val="990"/>
              <a:buNone/>
            </a:pPr>
            <a:r>
              <a:t/>
            </a:r>
            <a:endParaRPr sz="2520"/>
          </a:p>
        </p:txBody>
      </p:sp>
      <p:pic>
        <p:nvPicPr>
          <p:cNvPr id="146" name="Google Shape;146;p27"/>
          <p:cNvPicPr preferRelativeResize="0"/>
          <p:nvPr/>
        </p:nvPicPr>
        <p:blipFill rotWithShape="1">
          <a:blip r:embed="rId3">
            <a:alphaModFix/>
          </a:blip>
          <a:srcRect b="0" l="0" r="0" t="0"/>
          <a:stretch/>
        </p:blipFill>
        <p:spPr>
          <a:xfrm>
            <a:off x="341226" y="1163425"/>
            <a:ext cx="4022303" cy="2816625"/>
          </a:xfrm>
          <a:prstGeom prst="rect">
            <a:avLst/>
          </a:prstGeom>
          <a:noFill/>
          <a:ln>
            <a:noFill/>
          </a:ln>
        </p:spPr>
      </p:pic>
      <p:pic>
        <p:nvPicPr>
          <p:cNvPr id="147" name="Google Shape;147;p27"/>
          <p:cNvPicPr preferRelativeResize="0"/>
          <p:nvPr/>
        </p:nvPicPr>
        <p:blipFill rotWithShape="1">
          <a:blip r:embed="rId4">
            <a:alphaModFix/>
          </a:blip>
          <a:srcRect b="0" l="0" r="0" t="0"/>
          <a:stretch/>
        </p:blipFill>
        <p:spPr>
          <a:xfrm>
            <a:off x="4686275" y="1141737"/>
            <a:ext cx="4146025" cy="2860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027"/>
        </a:solidFill>
      </p:bgPr>
    </p:bg>
    <p:spTree>
      <p:nvGrpSpPr>
        <p:cNvPr id="151" name="Shape 151"/>
        <p:cNvGrpSpPr/>
        <p:nvPr/>
      </p:nvGrpSpPr>
      <p:grpSpPr>
        <a:xfrm>
          <a:off x="0" y="0"/>
          <a:ext cx="0" cy="0"/>
          <a:chOff x="0" y="0"/>
          <a:chExt cx="0" cy="0"/>
        </a:xfrm>
      </p:grpSpPr>
      <p:sp>
        <p:nvSpPr>
          <p:cNvPr id="152" name="Google Shape;152;p28"/>
          <p:cNvSpPr txBox="1"/>
          <p:nvPr>
            <p:ph type="ctrTitle"/>
          </p:nvPr>
        </p:nvSpPr>
        <p:spPr>
          <a:xfrm>
            <a:off x="311700" y="77395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solidFill>
                  <a:srgbClr val="1F375D"/>
                </a:solidFill>
                <a:latin typeface="Roboto"/>
                <a:ea typeface="Roboto"/>
                <a:cs typeface="Roboto"/>
                <a:sym typeface="Roboto"/>
              </a:rPr>
              <a:t>Data Analysis</a:t>
            </a:r>
            <a:endParaRPr b="1">
              <a:solidFill>
                <a:srgbClr val="1F375D"/>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F375D"/>
        </a:solidFill>
      </p:bgPr>
    </p:bg>
    <p:spTree>
      <p:nvGrpSpPr>
        <p:cNvPr id="156" name="Shape 156"/>
        <p:cNvGrpSpPr/>
        <p:nvPr/>
      </p:nvGrpSpPr>
      <p:grpSpPr>
        <a:xfrm>
          <a:off x="0" y="0"/>
          <a:ext cx="0" cy="0"/>
          <a:chOff x="0" y="0"/>
          <a:chExt cx="0" cy="0"/>
        </a:xfrm>
      </p:grpSpPr>
      <p:sp>
        <p:nvSpPr>
          <p:cNvPr id="157" name="Google Shape;157;p29"/>
          <p:cNvSpPr txBox="1"/>
          <p:nvPr>
            <p:ph type="ctrTitle"/>
          </p:nvPr>
        </p:nvSpPr>
        <p:spPr>
          <a:xfrm>
            <a:off x="311700" y="1546350"/>
            <a:ext cx="8520600" cy="1251000"/>
          </a:xfrm>
          <a:prstGeom prst="rect">
            <a:avLst/>
          </a:prstGeom>
          <a:solidFill>
            <a:srgbClr val="1F375D"/>
          </a:solidFill>
        </p:spPr>
        <p:txBody>
          <a:bodyPr anchorCtr="0" anchor="b" bIns="91425" lIns="91425" spcFirstLastPara="1" rIns="91425" wrap="square" tIns="91425">
            <a:norm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Analysis by Company</a:t>
            </a:r>
            <a:endParaRPr b="1">
              <a:solidFill>
                <a:schemeClr val="lt1"/>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0"/>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b="1" lang="en" sz="2200">
                <a:solidFill>
                  <a:srgbClr val="1F375D"/>
                </a:solidFill>
                <a:latin typeface="Roboto"/>
                <a:ea typeface="Roboto"/>
                <a:cs typeface="Roboto"/>
                <a:sym typeface="Roboto"/>
              </a:rPr>
              <a:t>Company Analysis </a:t>
            </a:r>
            <a:endParaRPr b="1" sz="2200">
              <a:solidFill>
                <a:srgbClr val="1F375D"/>
              </a:solidFill>
              <a:latin typeface="Roboto"/>
              <a:ea typeface="Roboto"/>
              <a:cs typeface="Roboto"/>
              <a:sym typeface="Roboto"/>
            </a:endParaRPr>
          </a:p>
          <a:p>
            <a:pPr indent="0" lvl="0" marL="0" rtl="0" algn="l">
              <a:spcBef>
                <a:spcPts val="0"/>
              </a:spcBef>
              <a:spcAft>
                <a:spcPts val="0"/>
              </a:spcAft>
              <a:buSzPts val="990"/>
              <a:buNone/>
            </a:pPr>
            <a:r>
              <a:t/>
            </a:r>
            <a:endParaRPr b="1" sz="2220">
              <a:solidFill>
                <a:srgbClr val="1F375D"/>
              </a:solidFill>
              <a:latin typeface="Roboto"/>
              <a:ea typeface="Roboto"/>
              <a:cs typeface="Roboto"/>
              <a:sym typeface="Roboto"/>
            </a:endParaRPr>
          </a:p>
        </p:txBody>
      </p:sp>
      <p:pic>
        <p:nvPicPr>
          <p:cNvPr id="163" name="Google Shape;163;p30"/>
          <p:cNvPicPr preferRelativeResize="0"/>
          <p:nvPr/>
        </p:nvPicPr>
        <p:blipFill>
          <a:blip r:embed="rId3">
            <a:alphaModFix/>
          </a:blip>
          <a:stretch>
            <a:fillRect/>
          </a:stretch>
        </p:blipFill>
        <p:spPr>
          <a:xfrm>
            <a:off x="3248963" y="3021838"/>
            <a:ext cx="1495700" cy="1216950"/>
          </a:xfrm>
          <a:prstGeom prst="rect">
            <a:avLst/>
          </a:prstGeom>
          <a:noFill/>
          <a:ln>
            <a:noFill/>
          </a:ln>
        </p:spPr>
      </p:pic>
      <p:pic>
        <p:nvPicPr>
          <p:cNvPr descr="Image result for lime bike logo" id="164" name="Google Shape;164;p30"/>
          <p:cNvPicPr preferRelativeResize="0"/>
          <p:nvPr/>
        </p:nvPicPr>
        <p:blipFill>
          <a:blip r:embed="rId4">
            <a:alphaModFix/>
          </a:blip>
          <a:stretch>
            <a:fillRect/>
          </a:stretch>
        </p:blipFill>
        <p:spPr>
          <a:xfrm>
            <a:off x="506850" y="3021861"/>
            <a:ext cx="1899925" cy="1361350"/>
          </a:xfrm>
          <a:prstGeom prst="rect">
            <a:avLst/>
          </a:prstGeom>
          <a:noFill/>
          <a:ln>
            <a:noFill/>
          </a:ln>
        </p:spPr>
      </p:pic>
      <p:pic>
        <p:nvPicPr>
          <p:cNvPr descr="Image result for bolt scooter logo" id="165" name="Google Shape;165;p30"/>
          <p:cNvPicPr preferRelativeResize="0"/>
          <p:nvPr/>
        </p:nvPicPr>
        <p:blipFill>
          <a:blip r:embed="rId5">
            <a:alphaModFix/>
          </a:blip>
          <a:stretch>
            <a:fillRect/>
          </a:stretch>
        </p:blipFill>
        <p:spPr>
          <a:xfrm>
            <a:off x="5568787" y="3322737"/>
            <a:ext cx="2852575" cy="1073804"/>
          </a:xfrm>
          <a:prstGeom prst="rect">
            <a:avLst/>
          </a:prstGeom>
          <a:noFill/>
          <a:ln>
            <a:noFill/>
          </a:ln>
        </p:spPr>
      </p:pic>
      <p:pic>
        <p:nvPicPr>
          <p:cNvPr descr="Image result for Gotcha App Shared Bikes Logo" id="166" name="Google Shape;166;p30"/>
          <p:cNvPicPr preferRelativeResize="0"/>
          <p:nvPr/>
        </p:nvPicPr>
        <p:blipFill>
          <a:blip r:embed="rId6">
            <a:alphaModFix/>
          </a:blip>
          <a:stretch>
            <a:fillRect/>
          </a:stretch>
        </p:blipFill>
        <p:spPr>
          <a:xfrm>
            <a:off x="273213" y="1141525"/>
            <a:ext cx="2367225" cy="1361350"/>
          </a:xfrm>
          <a:prstGeom prst="rect">
            <a:avLst/>
          </a:prstGeom>
          <a:noFill/>
          <a:ln>
            <a:noFill/>
          </a:ln>
        </p:spPr>
      </p:pic>
      <p:pic>
        <p:nvPicPr>
          <p:cNvPr descr="See the source image" id="167" name="Google Shape;167;p30"/>
          <p:cNvPicPr preferRelativeResize="0"/>
          <p:nvPr/>
        </p:nvPicPr>
        <p:blipFill>
          <a:blip r:embed="rId7">
            <a:alphaModFix/>
          </a:blip>
          <a:stretch>
            <a:fillRect/>
          </a:stretch>
        </p:blipFill>
        <p:spPr>
          <a:xfrm>
            <a:off x="6747000" y="1362425"/>
            <a:ext cx="2145200" cy="855475"/>
          </a:xfrm>
          <a:prstGeom prst="rect">
            <a:avLst/>
          </a:prstGeom>
          <a:noFill/>
          <a:ln>
            <a:noFill/>
          </a:ln>
        </p:spPr>
      </p:pic>
      <p:pic>
        <p:nvPicPr>
          <p:cNvPr descr="See the source image" id="168" name="Google Shape;168;p30"/>
          <p:cNvPicPr preferRelativeResize="0"/>
          <p:nvPr/>
        </p:nvPicPr>
        <p:blipFill>
          <a:blip r:embed="rId8">
            <a:alphaModFix/>
          </a:blip>
          <a:stretch>
            <a:fillRect/>
          </a:stretch>
        </p:blipFill>
        <p:spPr>
          <a:xfrm>
            <a:off x="2993638" y="1109463"/>
            <a:ext cx="1361350" cy="1361350"/>
          </a:xfrm>
          <a:prstGeom prst="rect">
            <a:avLst/>
          </a:prstGeom>
          <a:noFill/>
          <a:ln>
            <a:noFill/>
          </a:ln>
        </p:spPr>
      </p:pic>
      <p:sp>
        <p:nvSpPr>
          <p:cNvPr id="169" name="Google Shape;169;p30"/>
          <p:cNvSpPr txBox="1"/>
          <p:nvPr/>
        </p:nvSpPr>
        <p:spPr>
          <a:xfrm>
            <a:off x="2993613" y="2156713"/>
            <a:ext cx="136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1F375D"/>
                </a:solidFill>
                <a:latin typeface="Lato"/>
                <a:ea typeface="Lato"/>
                <a:cs typeface="Lato"/>
                <a:sym typeface="Lato"/>
              </a:rPr>
              <a:t>Est: 2010</a:t>
            </a:r>
            <a:endParaRPr>
              <a:solidFill>
                <a:srgbClr val="1F375D"/>
              </a:solidFill>
              <a:latin typeface="Lato"/>
              <a:ea typeface="Lato"/>
              <a:cs typeface="Lato"/>
              <a:sym typeface="Lato"/>
            </a:endParaRPr>
          </a:p>
        </p:txBody>
      </p:sp>
      <p:sp>
        <p:nvSpPr>
          <p:cNvPr id="170" name="Google Shape;170;p30"/>
          <p:cNvSpPr txBox="1"/>
          <p:nvPr/>
        </p:nvSpPr>
        <p:spPr>
          <a:xfrm>
            <a:off x="7138900" y="2080688"/>
            <a:ext cx="136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1F375D"/>
                </a:solidFill>
                <a:latin typeface="Lato"/>
                <a:ea typeface="Lato"/>
                <a:cs typeface="Lato"/>
                <a:sym typeface="Lato"/>
              </a:rPr>
              <a:t>Est: </a:t>
            </a:r>
            <a:r>
              <a:rPr lang="en">
                <a:solidFill>
                  <a:srgbClr val="1F375D"/>
                </a:solidFill>
                <a:latin typeface="Lato"/>
                <a:ea typeface="Lato"/>
                <a:cs typeface="Lato"/>
                <a:sym typeface="Lato"/>
              </a:rPr>
              <a:t>2016</a:t>
            </a:r>
            <a:endParaRPr>
              <a:solidFill>
                <a:srgbClr val="1F375D"/>
              </a:solidFill>
              <a:latin typeface="Lato"/>
              <a:ea typeface="Lato"/>
              <a:cs typeface="Lato"/>
              <a:sym typeface="Lato"/>
            </a:endParaRPr>
          </a:p>
        </p:txBody>
      </p:sp>
      <p:sp>
        <p:nvSpPr>
          <p:cNvPr id="171" name="Google Shape;171;p30"/>
          <p:cNvSpPr txBox="1"/>
          <p:nvPr/>
        </p:nvSpPr>
        <p:spPr>
          <a:xfrm>
            <a:off x="3316113" y="4238788"/>
            <a:ext cx="136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1F375D"/>
                </a:solidFill>
                <a:latin typeface="Lato"/>
                <a:ea typeface="Lato"/>
                <a:cs typeface="Lato"/>
                <a:sym typeface="Lato"/>
              </a:rPr>
              <a:t>Est: </a:t>
            </a:r>
            <a:r>
              <a:rPr lang="en">
                <a:solidFill>
                  <a:srgbClr val="1F375D"/>
                </a:solidFill>
                <a:latin typeface="Lato"/>
                <a:ea typeface="Lato"/>
                <a:cs typeface="Lato"/>
                <a:sym typeface="Lato"/>
              </a:rPr>
              <a:t>2017</a:t>
            </a:r>
            <a:endParaRPr>
              <a:solidFill>
                <a:srgbClr val="1F375D"/>
              </a:solidFill>
              <a:latin typeface="Lato"/>
              <a:ea typeface="Lato"/>
              <a:cs typeface="Lato"/>
              <a:sym typeface="Lato"/>
            </a:endParaRPr>
          </a:p>
        </p:txBody>
      </p:sp>
      <p:sp>
        <p:nvSpPr>
          <p:cNvPr id="172" name="Google Shape;172;p30"/>
          <p:cNvSpPr txBox="1"/>
          <p:nvPr/>
        </p:nvSpPr>
        <p:spPr>
          <a:xfrm>
            <a:off x="776113" y="4238788"/>
            <a:ext cx="136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1F375D"/>
                </a:solidFill>
                <a:latin typeface="Lato"/>
                <a:ea typeface="Lato"/>
                <a:cs typeface="Lato"/>
                <a:sym typeface="Lato"/>
              </a:rPr>
              <a:t>Est: </a:t>
            </a:r>
            <a:r>
              <a:rPr lang="en">
                <a:solidFill>
                  <a:srgbClr val="1F375D"/>
                </a:solidFill>
                <a:latin typeface="Lato"/>
                <a:ea typeface="Lato"/>
                <a:cs typeface="Lato"/>
                <a:sym typeface="Lato"/>
              </a:rPr>
              <a:t>2017</a:t>
            </a:r>
            <a:endParaRPr>
              <a:solidFill>
                <a:srgbClr val="1F375D"/>
              </a:solidFill>
              <a:latin typeface="Lato"/>
              <a:ea typeface="Lato"/>
              <a:cs typeface="Lato"/>
              <a:sym typeface="Lato"/>
            </a:endParaRPr>
          </a:p>
        </p:txBody>
      </p:sp>
      <p:sp>
        <p:nvSpPr>
          <p:cNvPr id="173" name="Google Shape;173;p30"/>
          <p:cNvSpPr txBox="1"/>
          <p:nvPr/>
        </p:nvSpPr>
        <p:spPr>
          <a:xfrm>
            <a:off x="4903525" y="2400150"/>
            <a:ext cx="136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1F375D"/>
                </a:solidFill>
                <a:latin typeface="Lato"/>
                <a:ea typeface="Lato"/>
                <a:cs typeface="Lato"/>
                <a:sym typeface="Lato"/>
              </a:rPr>
              <a:t>Est: </a:t>
            </a:r>
            <a:r>
              <a:rPr lang="en">
                <a:solidFill>
                  <a:srgbClr val="1F375D"/>
                </a:solidFill>
                <a:latin typeface="Lato"/>
                <a:ea typeface="Lato"/>
                <a:cs typeface="Lato"/>
                <a:sym typeface="Lato"/>
              </a:rPr>
              <a:t>2012</a:t>
            </a:r>
            <a:endParaRPr>
              <a:solidFill>
                <a:srgbClr val="1F375D"/>
              </a:solidFill>
              <a:latin typeface="Lato"/>
              <a:ea typeface="Lato"/>
              <a:cs typeface="Lato"/>
              <a:sym typeface="Lato"/>
            </a:endParaRPr>
          </a:p>
        </p:txBody>
      </p:sp>
      <p:sp>
        <p:nvSpPr>
          <p:cNvPr id="174" name="Google Shape;174;p30"/>
          <p:cNvSpPr txBox="1"/>
          <p:nvPr/>
        </p:nvSpPr>
        <p:spPr>
          <a:xfrm>
            <a:off x="6314375" y="4211325"/>
            <a:ext cx="136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1F375D"/>
                </a:solidFill>
                <a:latin typeface="Lato"/>
                <a:ea typeface="Lato"/>
                <a:cs typeface="Lato"/>
                <a:sym typeface="Lato"/>
              </a:rPr>
              <a:t>Est: 2018</a:t>
            </a:r>
            <a:endParaRPr>
              <a:solidFill>
                <a:srgbClr val="1F375D"/>
              </a:solidFill>
              <a:latin typeface="Lato"/>
              <a:ea typeface="Lato"/>
              <a:cs typeface="Lato"/>
              <a:sym typeface="Lato"/>
            </a:endParaRPr>
          </a:p>
        </p:txBody>
      </p:sp>
      <p:sp>
        <p:nvSpPr>
          <p:cNvPr id="175" name="Google Shape;175;p30"/>
          <p:cNvSpPr txBox="1"/>
          <p:nvPr/>
        </p:nvSpPr>
        <p:spPr>
          <a:xfrm>
            <a:off x="776125" y="2070625"/>
            <a:ext cx="136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1F375D"/>
                </a:solidFill>
                <a:latin typeface="Lato"/>
                <a:ea typeface="Lato"/>
                <a:cs typeface="Lato"/>
                <a:sym typeface="Lato"/>
              </a:rPr>
              <a:t>Est: </a:t>
            </a:r>
            <a:r>
              <a:rPr lang="en">
                <a:solidFill>
                  <a:srgbClr val="1F375D"/>
                </a:solidFill>
                <a:latin typeface="Lato"/>
                <a:ea typeface="Lato"/>
                <a:cs typeface="Lato"/>
                <a:sym typeface="Lato"/>
              </a:rPr>
              <a:t>2009</a:t>
            </a:r>
            <a:endParaRPr>
              <a:solidFill>
                <a:srgbClr val="1F375D"/>
              </a:solidFill>
              <a:latin typeface="Lato"/>
              <a:ea typeface="Lato"/>
              <a:cs typeface="Lato"/>
              <a:sym typeface="Lato"/>
            </a:endParaRPr>
          </a:p>
        </p:txBody>
      </p:sp>
      <p:pic>
        <p:nvPicPr>
          <p:cNvPr id="176" name="Google Shape;176;p30"/>
          <p:cNvPicPr preferRelativeResize="0"/>
          <p:nvPr/>
        </p:nvPicPr>
        <p:blipFill>
          <a:blip r:embed="rId9">
            <a:alphaModFix/>
          </a:blip>
          <a:stretch>
            <a:fillRect/>
          </a:stretch>
        </p:blipFill>
        <p:spPr>
          <a:xfrm>
            <a:off x="4296600" y="1048325"/>
            <a:ext cx="2575250" cy="1547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1"/>
          <p:cNvSpPr txBox="1"/>
          <p:nvPr>
            <p:ph type="title"/>
          </p:nvPr>
        </p:nvSpPr>
        <p:spPr>
          <a:xfrm>
            <a:off x="311700" y="445025"/>
            <a:ext cx="41970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220">
                <a:solidFill>
                  <a:srgbClr val="1F375D"/>
                </a:solidFill>
                <a:latin typeface="Roboto"/>
                <a:ea typeface="Roboto"/>
                <a:cs typeface="Roboto"/>
                <a:sym typeface="Roboto"/>
              </a:rPr>
              <a:t>Company Analysis </a:t>
            </a:r>
            <a:endParaRPr b="1" sz="2220">
              <a:solidFill>
                <a:srgbClr val="1F375D"/>
              </a:solidFill>
              <a:latin typeface="Roboto"/>
              <a:ea typeface="Roboto"/>
              <a:cs typeface="Roboto"/>
              <a:sym typeface="Roboto"/>
            </a:endParaRPr>
          </a:p>
        </p:txBody>
      </p:sp>
      <p:sp>
        <p:nvSpPr>
          <p:cNvPr id="182" name="Google Shape;182;p31"/>
          <p:cNvSpPr txBox="1"/>
          <p:nvPr>
            <p:ph idx="1" type="body"/>
          </p:nvPr>
        </p:nvSpPr>
        <p:spPr>
          <a:xfrm>
            <a:off x="311700" y="1441250"/>
            <a:ext cx="3985500" cy="29691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Bird has the most scooters available</a:t>
            </a:r>
            <a:endParaRPr sz="1400">
              <a:solidFill>
                <a:srgbClr val="1F375D"/>
              </a:solidFill>
              <a:latin typeface="Lato"/>
              <a:ea typeface="Lato"/>
              <a:cs typeface="Lato"/>
              <a:sym typeface="Lato"/>
            </a:endParaRPr>
          </a:p>
          <a:p>
            <a:pPr indent="-317500" lvl="0" marL="457200" rtl="0" algn="l">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Bird also has 2x as many as the next company, Lime</a:t>
            </a:r>
            <a:endParaRPr sz="1400">
              <a:solidFill>
                <a:srgbClr val="1F375D"/>
              </a:solidFill>
              <a:latin typeface="Lato"/>
              <a:ea typeface="Lato"/>
              <a:cs typeface="Lato"/>
              <a:sym typeface="Lato"/>
            </a:endParaRPr>
          </a:p>
          <a:p>
            <a:pPr indent="-317500" lvl="0" marL="457200" rtl="0" algn="l">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5 out of 7 companies removed scooters each month</a:t>
            </a:r>
            <a:endParaRPr sz="1400">
              <a:solidFill>
                <a:srgbClr val="1F375D"/>
              </a:solidFill>
              <a:latin typeface="Lato"/>
              <a:ea typeface="Lato"/>
              <a:cs typeface="Lato"/>
              <a:sym typeface="Lato"/>
            </a:endParaRPr>
          </a:p>
        </p:txBody>
      </p:sp>
      <p:pic>
        <p:nvPicPr>
          <p:cNvPr id="183" name="Google Shape;183;p31"/>
          <p:cNvPicPr preferRelativeResize="0"/>
          <p:nvPr/>
        </p:nvPicPr>
        <p:blipFill>
          <a:blip r:embed="rId3">
            <a:alphaModFix/>
          </a:blip>
          <a:stretch>
            <a:fillRect/>
          </a:stretch>
        </p:blipFill>
        <p:spPr>
          <a:xfrm>
            <a:off x="4572000" y="544025"/>
            <a:ext cx="4260300" cy="4260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0" name="Shape 60"/>
        <p:cNvGrpSpPr/>
        <p:nvPr/>
      </p:nvGrpSpPr>
      <p:grpSpPr>
        <a:xfrm>
          <a:off x="0" y="0"/>
          <a:ext cx="0" cy="0"/>
          <a:chOff x="0" y="0"/>
          <a:chExt cx="0" cy="0"/>
        </a:xfrm>
      </p:grpSpPr>
      <p:sp>
        <p:nvSpPr>
          <p:cNvPr id="61" name="Google Shape;61;p14"/>
          <p:cNvSpPr txBox="1"/>
          <p:nvPr>
            <p:ph type="ctrTitle"/>
          </p:nvPr>
        </p:nvSpPr>
        <p:spPr>
          <a:xfrm>
            <a:off x="457250" y="158750"/>
            <a:ext cx="8104200" cy="7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n" sz="2200">
                <a:solidFill>
                  <a:srgbClr val="1F375D"/>
                </a:solidFill>
                <a:latin typeface="Roboto"/>
                <a:ea typeface="Roboto"/>
                <a:cs typeface="Roboto"/>
                <a:sym typeface="Roboto"/>
              </a:rPr>
              <a:t>Agenda</a:t>
            </a:r>
            <a:endParaRPr b="1" sz="2200">
              <a:solidFill>
                <a:srgbClr val="1F375D"/>
              </a:solidFill>
              <a:latin typeface="Roboto"/>
              <a:ea typeface="Roboto"/>
              <a:cs typeface="Roboto"/>
              <a:sym typeface="Roboto"/>
            </a:endParaRPr>
          </a:p>
        </p:txBody>
      </p:sp>
      <p:sp>
        <p:nvSpPr>
          <p:cNvPr id="62" name="Google Shape;62;p14"/>
          <p:cNvSpPr txBox="1"/>
          <p:nvPr>
            <p:ph idx="1" type="subTitle"/>
          </p:nvPr>
        </p:nvSpPr>
        <p:spPr>
          <a:xfrm>
            <a:off x="849750" y="1560150"/>
            <a:ext cx="3552300" cy="2023200"/>
          </a:xfrm>
          <a:prstGeom prst="rect">
            <a:avLst/>
          </a:prstGeom>
          <a:solidFill>
            <a:srgbClr val="FFFFFF"/>
          </a:solidFill>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Clr>
                <a:srgbClr val="1F375D"/>
              </a:buClr>
              <a:buSzPts val="1400"/>
              <a:buFont typeface="Lato"/>
              <a:buAutoNum type="arabicPeriod"/>
            </a:pPr>
            <a:r>
              <a:rPr lang="en" sz="1400">
                <a:solidFill>
                  <a:srgbClr val="1F375D"/>
                </a:solidFill>
                <a:latin typeface="Lato"/>
                <a:ea typeface="Lato"/>
                <a:cs typeface="Lato"/>
                <a:sym typeface="Lato"/>
              </a:rPr>
              <a:t>The Ask</a:t>
            </a:r>
            <a:endParaRPr sz="1400">
              <a:solidFill>
                <a:srgbClr val="1F375D"/>
              </a:solidFill>
              <a:latin typeface="Lato"/>
              <a:ea typeface="Lato"/>
              <a:cs typeface="Lato"/>
              <a:sym typeface="Lato"/>
            </a:endParaRPr>
          </a:p>
          <a:p>
            <a:pPr indent="-317500" lvl="0" marL="457200" rtl="0" algn="l">
              <a:lnSpc>
                <a:spcPct val="150000"/>
              </a:lnSpc>
              <a:spcBef>
                <a:spcPts val="0"/>
              </a:spcBef>
              <a:spcAft>
                <a:spcPts val="0"/>
              </a:spcAft>
              <a:buClr>
                <a:srgbClr val="1F375D"/>
              </a:buClr>
              <a:buSzPts val="1400"/>
              <a:buFont typeface="Lato"/>
              <a:buAutoNum type="arabicPeriod"/>
            </a:pPr>
            <a:r>
              <a:rPr lang="en" sz="1400">
                <a:solidFill>
                  <a:srgbClr val="1F375D"/>
                </a:solidFill>
                <a:latin typeface="Lato"/>
                <a:ea typeface="Lato"/>
                <a:cs typeface="Lato"/>
                <a:sym typeface="Lato"/>
              </a:rPr>
              <a:t>Data Collection</a:t>
            </a:r>
            <a:endParaRPr sz="1400">
              <a:solidFill>
                <a:srgbClr val="1F375D"/>
              </a:solidFill>
              <a:latin typeface="Lato"/>
              <a:ea typeface="Lato"/>
              <a:cs typeface="Lato"/>
              <a:sym typeface="Lato"/>
            </a:endParaRPr>
          </a:p>
          <a:p>
            <a:pPr indent="-317500" lvl="0" marL="457200" rtl="0" algn="l">
              <a:lnSpc>
                <a:spcPct val="150000"/>
              </a:lnSpc>
              <a:spcBef>
                <a:spcPts val="0"/>
              </a:spcBef>
              <a:spcAft>
                <a:spcPts val="0"/>
              </a:spcAft>
              <a:buClr>
                <a:srgbClr val="1F375D"/>
              </a:buClr>
              <a:buSzPts val="1400"/>
              <a:buFont typeface="Lato"/>
              <a:buAutoNum type="arabicPeriod"/>
            </a:pPr>
            <a:r>
              <a:rPr lang="en" sz="1400">
                <a:solidFill>
                  <a:srgbClr val="1F375D"/>
                </a:solidFill>
                <a:latin typeface="Lato"/>
                <a:ea typeface="Lato"/>
                <a:cs typeface="Lato"/>
                <a:sym typeface="Lato"/>
              </a:rPr>
              <a:t>Data Analysis</a:t>
            </a:r>
            <a:endParaRPr sz="1400">
              <a:solidFill>
                <a:srgbClr val="1F375D"/>
              </a:solidFill>
              <a:latin typeface="Lato"/>
              <a:ea typeface="Lato"/>
              <a:cs typeface="Lato"/>
              <a:sym typeface="Lato"/>
            </a:endParaRPr>
          </a:p>
          <a:p>
            <a:pPr indent="-317500" lvl="0" marL="457200" rtl="0" algn="l">
              <a:lnSpc>
                <a:spcPct val="150000"/>
              </a:lnSpc>
              <a:spcBef>
                <a:spcPts val="0"/>
              </a:spcBef>
              <a:spcAft>
                <a:spcPts val="0"/>
              </a:spcAft>
              <a:buClr>
                <a:srgbClr val="1F375D"/>
              </a:buClr>
              <a:buSzPts val="1400"/>
              <a:buFont typeface="Lato"/>
              <a:buAutoNum type="arabicPeriod"/>
            </a:pPr>
            <a:r>
              <a:rPr lang="en" sz="1400">
                <a:solidFill>
                  <a:srgbClr val="1F375D"/>
                </a:solidFill>
                <a:latin typeface="Lato"/>
                <a:ea typeface="Lato"/>
                <a:cs typeface="Lato"/>
                <a:sym typeface="Lato"/>
              </a:rPr>
              <a:t>Our Recommendation</a:t>
            </a:r>
            <a:endParaRPr sz="1400">
              <a:solidFill>
                <a:srgbClr val="1F375D"/>
              </a:solidFill>
              <a:latin typeface="Lato"/>
              <a:ea typeface="Lato"/>
              <a:cs typeface="Lato"/>
              <a:sym typeface="Lato"/>
            </a:endParaRPr>
          </a:p>
          <a:p>
            <a:pPr indent="-317500" lvl="0" marL="457200" rtl="0" algn="l">
              <a:lnSpc>
                <a:spcPct val="150000"/>
              </a:lnSpc>
              <a:spcBef>
                <a:spcPts val="0"/>
              </a:spcBef>
              <a:spcAft>
                <a:spcPts val="0"/>
              </a:spcAft>
              <a:buClr>
                <a:srgbClr val="1F375D"/>
              </a:buClr>
              <a:buSzPts val="1400"/>
              <a:buFont typeface="Lato"/>
              <a:buAutoNum type="arabicPeriod"/>
            </a:pPr>
            <a:r>
              <a:rPr lang="en" sz="1400">
                <a:solidFill>
                  <a:srgbClr val="1F375D"/>
                </a:solidFill>
                <a:latin typeface="Lato"/>
                <a:ea typeface="Lato"/>
                <a:cs typeface="Lato"/>
                <a:sym typeface="Lato"/>
              </a:rPr>
              <a:t>Q &amp; A</a:t>
            </a:r>
            <a:endParaRPr sz="1400">
              <a:solidFill>
                <a:srgbClr val="1F375D"/>
              </a:solidFill>
              <a:latin typeface="Lato"/>
              <a:ea typeface="Lato"/>
              <a:cs typeface="Lato"/>
              <a:sym typeface="Lato"/>
            </a:endParaRPr>
          </a:p>
        </p:txBody>
      </p:sp>
      <p:pic>
        <p:nvPicPr>
          <p:cNvPr id="63" name="Google Shape;63;p14">
            <a:hlinkClick r:id="rId3"/>
          </p:cNvPr>
          <p:cNvPicPr preferRelativeResize="0"/>
          <p:nvPr/>
        </p:nvPicPr>
        <p:blipFill>
          <a:blip r:embed="rId4">
            <a:alphaModFix/>
          </a:blip>
          <a:stretch>
            <a:fillRect/>
          </a:stretch>
        </p:blipFill>
        <p:spPr>
          <a:xfrm>
            <a:off x="4684675" y="1317563"/>
            <a:ext cx="4459325" cy="250837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2"/>
          <p:cNvSpPr txBox="1"/>
          <p:nvPr>
            <p:ph type="title"/>
          </p:nvPr>
        </p:nvSpPr>
        <p:spPr>
          <a:xfrm>
            <a:off x="311700" y="445025"/>
            <a:ext cx="3297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220">
                <a:solidFill>
                  <a:srgbClr val="1F375D"/>
                </a:solidFill>
                <a:latin typeface="Roboto"/>
                <a:ea typeface="Roboto"/>
                <a:cs typeface="Roboto"/>
                <a:sym typeface="Roboto"/>
              </a:rPr>
              <a:t>Company Analysis </a:t>
            </a:r>
            <a:endParaRPr b="1" sz="2220">
              <a:solidFill>
                <a:srgbClr val="1F375D"/>
              </a:solidFill>
              <a:latin typeface="Roboto"/>
              <a:ea typeface="Roboto"/>
              <a:cs typeface="Roboto"/>
              <a:sym typeface="Roboto"/>
            </a:endParaRPr>
          </a:p>
        </p:txBody>
      </p:sp>
      <p:sp>
        <p:nvSpPr>
          <p:cNvPr id="189" name="Google Shape;189;p32"/>
          <p:cNvSpPr txBox="1"/>
          <p:nvPr/>
        </p:nvSpPr>
        <p:spPr>
          <a:xfrm>
            <a:off x="459400" y="1630425"/>
            <a:ext cx="4017600" cy="8958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1F375D"/>
              </a:buClr>
              <a:buSzPts val="1400"/>
              <a:buFont typeface="Lato"/>
              <a:buChar char="●"/>
            </a:pPr>
            <a:r>
              <a:rPr lang="en">
                <a:solidFill>
                  <a:srgbClr val="1F375D"/>
                </a:solidFill>
                <a:latin typeface="Lato"/>
                <a:ea typeface="Lato"/>
                <a:cs typeface="Lato"/>
                <a:sym typeface="Lato"/>
              </a:rPr>
              <a:t>Bird and Lime</a:t>
            </a:r>
            <a:r>
              <a:rPr lang="en">
                <a:solidFill>
                  <a:srgbClr val="1F375D"/>
                </a:solidFill>
                <a:latin typeface="Lato"/>
                <a:ea typeface="Lato"/>
                <a:cs typeface="Lato"/>
                <a:sym typeface="Lato"/>
              </a:rPr>
              <a:t> stand out as able to maintain high average charges while servicing high number of trips.</a:t>
            </a:r>
            <a:endParaRPr>
              <a:solidFill>
                <a:srgbClr val="1F375D"/>
              </a:solidFill>
              <a:latin typeface="Lato"/>
              <a:ea typeface="Lato"/>
              <a:cs typeface="Lato"/>
              <a:sym typeface="Lato"/>
            </a:endParaRPr>
          </a:p>
        </p:txBody>
      </p:sp>
      <p:sp>
        <p:nvSpPr>
          <p:cNvPr id="190" name="Google Shape;190;p32"/>
          <p:cNvSpPr/>
          <p:nvPr/>
        </p:nvSpPr>
        <p:spPr>
          <a:xfrm>
            <a:off x="4654275" y="1322275"/>
            <a:ext cx="4112100" cy="2737200"/>
          </a:xfrm>
          <a:prstGeom prst="rect">
            <a:avLst/>
          </a:prstGeom>
          <a:solidFill>
            <a:srgbClr val="898D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1" name="Google Shape;191;p32"/>
          <p:cNvPicPr preferRelativeResize="0"/>
          <p:nvPr/>
        </p:nvPicPr>
        <p:blipFill>
          <a:blip r:embed="rId3">
            <a:alphaModFix/>
          </a:blip>
          <a:stretch>
            <a:fillRect/>
          </a:stretch>
        </p:blipFill>
        <p:spPr>
          <a:xfrm>
            <a:off x="4691025" y="1357375"/>
            <a:ext cx="4038600" cy="2667000"/>
          </a:xfrm>
          <a:prstGeom prst="rect">
            <a:avLst/>
          </a:prstGeom>
          <a:noFill/>
          <a:ln>
            <a:noFill/>
          </a:ln>
        </p:spPr>
      </p:pic>
      <p:sp>
        <p:nvSpPr>
          <p:cNvPr id="192" name="Google Shape;192;p32"/>
          <p:cNvSpPr/>
          <p:nvPr/>
        </p:nvSpPr>
        <p:spPr>
          <a:xfrm>
            <a:off x="6540325" y="1785625"/>
            <a:ext cx="720600" cy="1810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3"/>
          <p:cNvSpPr txBox="1"/>
          <p:nvPr>
            <p:ph type="title"/>
          </p:nvPr>
        </p:nvSpPr>
        <p:spPr>
          <a:xfrm>
            <a:off x="254725" y="4572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220">
                <a:solidFill>
                  <a:srgbClr val="1F375D"/>
                </a:solidFill>
                <a:latin typeface="Roboto"/>
                <a:ea typeface="Roboto"/>
                <a:cs typeface="Roboto"/>
                <a:sym typeface="Roboto"/>
              </a:rPr>
              <a:t>Company Charge Level by Month</a:t>
            </a:r>
            <a:endParaRPr b="1" sz="2220">
              <a:solidFill>
                <a:srgbClr val="1F375D"/>
              </a:solidFill>
              <a:latin typeface="Roboto"/>
              <a:ea typeface="Roboto"/>
              <a:cs typeface="Roboto"/>
              <a:sym typeface="Roboto"/>
            </a:endParaRPr>
          </a:p>
        </p:txBody>
      </p:sp>
      <p:pic>
        <p:nvPicPr>
          <p:cNvPr id="198" name="Google Shape;198;p33"/>
          <p:cNvPicPr preferRelativeResize="0"/>
          <p:nvPr/>
        </p:nvPicPr>
        <p:blipFill>
          <a:blip r:embed="rId3">
            <a:alphaModFix/>
          </a:blip>
          <a:stretch>
            <a:fillRect/>
          </a:stretch>
        </p:blipFill>
        <p:spPr>
          <a:xfrm>
            <a:off x="156400" y="2913581"/>
            <a:ext cx="2462100" cy="1867344"/>
          </a:xfrm>
          <a:prstGeom prst="rect">
            <a:avLst/>
          </a:prstGeom>
          <a:noFill/>
          <a:ln>
            <a:noFill/>
          </a:ln>
        </p:spPr>
      </p:pic>
      <p:pic>
        <p:nvPicPr>
          <p:cNvPr id="199" name="Google Shape;199;p33"/>
          <p:cNvPicPr preferRelativeResize="0"/>
          <p:nvPr/>
        </p:nvPicPr>
        <p:blipFill>
          <a:blip r:embed="rId4">
            <a:alphaModFix/>
          </a:blip>
          <a:stretch>
            <a:fillRect/>
          </a:stretch>
        </p:blipFill>
        <p:spPr>
          <a:xfrm>
            <a:off x="2825175" y="2740095"/>
            <a:ext cx="2690863" cy="2040830"/>
          </a:xfrm>
          <a:prstGeom prst="rect">
            <a:avLst/>
          </a:prstGeom>
          <a:noFill/>
          <a:ln>
            <a:noFill/>
          </a:ln>
        </p:spPr>
      </p:pic>
      <p:pic>
        <p:nvPicPr>
          <p:cNvPr id="200" name="Google Shape;200;p33"/>
          <p:cNvPicPr preferRelativeResize="0"/>
          <p:nvPr/>
        </p:nvPicPr>
        <p:blipFill>
          <a:blip r:embed="rId5">
            <a:alphaModFix/>
          </a:blip>
          <a:stretch>
            <a:fillRect/>
          </a:stretch>
        </p:blipFill>
        <p:spPr>
          <a:xfrm>
            <a:off x="5722725" y="2532000"/>
            <a:ext cx="2965250" cy="2248925"/>
          </a:xfrm>
          <a:prstGeom prst="rect">
            <a:avLst/>
          </a:prstGeom>
          <a:noFill/>
          <a:ln>
            <a:noFill/>
          </a:ln>
        </p:spPr>
      </p:pic>
      <p:sp>
        <p:nvSpPr>
          <p:cNvPr id="201" name="Google Shape;201;p33"/>
          <p:cNvSpPr txBox="1"/>
          <p:nvPr/>
        </p:nvSpPr>
        <p:spPr>
          <a:xfrm>
            <a:off x="449650" y="1029900"/>
            <a:ext cx="6426600" cy="13914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1F375D"/>
              </a:buClr>
              <a:buSzPts val="1400"/>
              <a:buFont typeface="Lato"/>
              <a:buChar char="●"/>
            </a:pPr>
            <a:r>
              <a:rPr lang="en">
                <a:solidFill>
                  <a:srgbClr val="1F375D"/>
                </a:solidFill>
                <a:latin typeface="Lato"/>
                <a:ea typeface="Lato"/>
                <a:cs typeface="Lato"/>
                <a:sym typeface="Lato"/>
              </a:rPr>
              <a:t>Which companies had the most scooters with low battery percent?</a:t>
            </a:r>
            <a:endParaRPr>
              <a:solidFill>
                <a:srgbClr val="1F375D"/>
              </a:solidFill>
              <a:latin typeface="Lato"/>
              <a:ea typeface="Lato"/>
              <a:cs typeface="Lato"/>
              <a:sym typeface="Lato"/>
            </a:endParaRPr>
          </a:p>
          <a:p>
            <a:pPr indent="-317500" lvl="1" marL="914400" rtl="0" algn="l">
              <a:lnSpc>
                <a:spcPct val="115000"/>
              </a:lnSpc>
              <a:spcBef>
                <a:spcPts val="0"/>
              </a:spcBef>
              <a:spcAft>
                <a:spcPts val="0"/>
              </a:spcAft>
              <a:buClr>
                <a:srgbClr val="1F375D"/>
              </a:buClr>
              <a:buSzPts val="1400"/>
              <a:buFont typeface="Lato"/>
              <a:buChar char="○"/>
            </a:pPr>
            <a:r>
              <a:rPr lang="en">
                <a:solidFill>
                  <a:srgbClr val="1F375D"/>
                </a:solidFill>
                <a:latin typeface="Lato"/>
                <a:ea typeface="Lato"/>
                <a:cs typeface="Lato"/>
                <a:sym typeface="Lato"/>
              </a:rPr>
              <a:t>Jump consistently has low battery power</a:t>
            </a:r>
            <a:endParaRPr>
              <a:solidFill>
                <a:srgbClr val="1F375D"/>
              </a:solidFill>
              <a:latin typeface="Lato"/>
              <a:ea typeface="Lato"/>
              <a:cs typeface="Lato"/>
              <a:sym typeface="Lato"/>
            </a:endParaRPr>
          </a:p>
          <a:p>
            <a:pPr indent="-317500" lvl="1" marL="914400" rtl="0" algn="l">
              <a:lnSpc>
                <a:spcPct val="115000"/>
              </a:lnSpc>
              <a:spcBef>
                <a:spcPts val="0"/>
              </a:spcBef>
              <a:spcAft>
                <a:spcPts val="0"/>
              </a:spcAft>
              <a:buClr>
                <a:srgbClr val="1F375D"/>
              </a:buClr>
              <a:buSzPts val="1400"/>
              <a:buFont typeface="Lato"/>
              <a:buChar char="○"/>
            </a:pPr>
            <a:r>
              <a:rPr lang="en">
                <a:solidFill>
                  <a:srgbClr val="1F375D"/>
                </a:solidFill>
                <a:latin typeface="Lato"/>
                <a:ea typeface="Lato"/>
                <a:cs typeface="Lato"/>
                <a:sym typeface="Lato"/>
              </a:rPr>
              <a:t>Most scooters are below 10%  battery</a:t>
            </a:r>
            <a:endParaRPr>
              <a:solidFill>
                <a:srgbClr val="1F375D"/>
              </a:solidFill>
              <a:latin typeface="Lato"/>
              <a:ea typeface="Lato"/>
              <a:cs typeface="Lato"/>
              <a:sym typeface="Lato"/>
            </a:endParaRPr>
          </a:p>
          <a:p>
            <a:pPr indent="-317500" lvl="0" marL="457200" rtl="0" algn="l">
              <a:lnSpc>
                <a:spcPct val="115000"/>
              </a:lnSpc>
              <a:spcBef>
                <a:spcPts val="0"/>
              </a:spcBef>
              <a:spcAft>
                <a:spcPts val="0"/>
              </a:spcAft>
              <a:buClr>
                <a:srgbClr val="1F375D"/>
              </a:buClr>
              <a:buSzPts val="1400"/>
              <a:buFont typeface="Lato"/>
              <a:buChar char="●"/>
            </a:pPr>
            <a:r>
              <a:rPr lang="en">
                <a:solidFill>
                  <a:srgbClr val="1F375D"/>
                </a:solidFill>
                <a:latin typeface="Lato"/>
                <a:ea typeface="Lato"/>
                <a:cs typeface="Lato"/>
                <a:sym typeface="Lato"/>
              </a:rPr>
              <a:t>From May to July, Gotcha, increases poor battery life steadily</a:t>
            </a:r>
            <a:endParaRPr>
              <a:solidFill>
                <a:srgbClr val="1F375D"/>
              </a:solidFill>
              <a:latin typeface="Lato"/>
              <a:ea typeface="Lato"/>
              <a:cs typeface="Lato"/>
              <a:sym typeface="Lato"/>
            </a:endParaRPr>
          </a:p>
          <a:p>
            <a:pPr indent="-317500" lvl="1" marL="914400" rtl="0" algn="l">
              <a:lnSpc>
                <a:spcPct val="115000"/>
              </a:lnSpc>
              <a:spcBef>
                <a:spcPts val="0"/>
              </a:spcBef>
              <a:spcAft>
                <a:spcPts val="0"/>
              </a:spcAft>
              <a:buClr>
                <a:srgbClr val="1F375D"/>
              </a:buClr>
              <a:buSzPts val="1400"/>
              <a:buFont typeface="Lato"/>
              <a:buChar char="○"/>
            </a:pPr>
            <a:r>
              <a:rPr lang="en">
                <a:solidFill>
                  <a:srgbClr val="1F375D"/>
                </a:solidFill>
                <a:latin typeface="Lato"/>
                <a:ea typeface="Lato"/>
                <a:cs typeface="Lato"/>
                <a:sym typeface="Lato"/>
              </a:rPr>
              <a:t>Jump drastically loses  battery maintenance  from month to month.</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220">
                <a:solidFill>
                  <a:srgbClr val="1F375D"/>
                </a:solidFill>
                <a:latin typeface="Roboto"/>
                <a:ea typeface="Roboto"/>
                <a:cs typeface="Roboto"/>
                <a:sym typeface="Roboto"/>
              </a:rPr>
              <a:t>Company Analysis</a:t>
            </a:r>
            <a:endParaRPr b="1" sz="2220">
              <a:solidFill>
                <a:srgbClr val="1F375D"/>
              </a:solidFill>
              <a:latin typeface="Roboto"/>
              <a:ea typeface="Roboto"/>
              <a:cs typeface="Roboto"/>
              <a:sym typeface="Roboto"/>
            </a:endParaRPr>
          </a:p>
        </p:txBody>
      </p:sp>
      <p:pic>
        <p:nvPicPr>
          <p:cNvPr id="207" name="Google Shape;207;p34"/>
          <p:cNvPicPr preferRelativeResize="0"/>
          <p:nvPr/>
        </p:nvPicPr>
        <p:blipFill>
          <a:blip r:embed="rId3">
            <a:alphaModFix/>
          </a:blip>
          <a:stretch>
            <a:fillRect/>
          </a:stretch>
        </p:blipFill>
        <p:spPr>
          <a:xfrm>
            <a:off x="524500" y="1092150"/>
            <a:ext cx="3484297" cy="3416400"/>
          </a:xfrm>
          <a:prstGeom prst="rect">
            <a:avLst/>
          </a:prstGeom>
          <a:noFill/>
          <a:ln>
            <a:noFill/>
          </a:ln>
        </p:spPr>
      </p:pic>
      <p:pic>
        <p:nvPicPr>
          <p:cNvPr id="208" name="Google Shape;208;p34"/>
          <p:cNvPicPr preferRelativeResize="0"/>
          <p:nvPr/>
        </p:nvPicPr>
        <p:blipFill>
          <a:blip r:embed="rId4">
            <a:alphaModFix/>
          </a:blip>
          <a:stretch>
            <a:fillRect/>
          </a:stretch>
        </p:blipFill>
        <p:spPr>
          <a:xfrm>
            <a:off x="4602950" y="1092150"/>
            <a:ext cx="3598203" cy="34163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F375D"/>
        </a:solidFill>
      </p:bgPr>
    </p:bg>
    <p:spTree>
      <p:nvGrpSpPr>
        <p:cNvPr id="212" name="Shape 212"/>
        <p:cNvGrpSpPr/>
        <p:nvPr/>
      </p:nvGrpSpPr>
      <p:grpSpPr>
        <a:xfrm>
          <a:off x="0" y="0"/>
          <a:ext cx="0" cy="0"/>
          <a:chOff x="0" y="0"/>
          <a:chExt cx="0" cy="0"/>
        </a:xfrm>
      </p:grpSpPr>
      <p:sp>
        <p:nvSpPr>
          <p:cNvPr id="213" name="Google Shape;213;p3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200">
                <a:solidFill>
                  <a:schemeClr val="lt1"/>
                </a:solidFill>
                <a:latin typeface="Roboto"/>
                <a:ea typeface="Roboto"/>
                <a:cs typeface="Roboto"/>
                <a:sym typeface="Roboto"/>
              </a:rPr>
              <a:t>Analysis by Location</a:t>
            </a:r>
            <a:endParaRPr b="1" sz="5200">
              <a:solidFill>
                <a:schemeClr val="lt1"/>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220">
                <a:solidFill>
                  <a:srgbClr val="1F375D"/>
                </a:solidFill>
                <a:latin typeface="Roboto"/>
                <a:ea typeface="Roboto"/>
                <a:cs typeface="Roboto"/>
                <a:sym typeface="Roboto"/>
              </a:rPr>
              <a:t>Scooter Collection and Placement</a:t>
            </a:r>
            <a:endParaRPr b="1" sz="2220">
              <a:solidFill>
                <a:srgbClr val="1F375D"/>
              </a:solidFill>
              <a:latin typeface="Roboto"/>
              <a:ea typeface="Roboto"/>
              <a:cs typeface="Roboto"/>
              <a:sym typeface="Roboto"/>
            </a:endParaRPr>
          </a:p>
        </p:txBody>
      </p:sp>
      <p:sp>
        <p:nvSpPr>
          <p:cNvPr id="219" name="Google Shape;219;p36"/>
          <p:cNvSpPr txBox="1"/>
          <p:nvPr>
            <p:ph idx="1" type="body"/>
          </p:nvPr>
        </p:nvSpPr>
        <p:spPr>
          <a:xfrm>
            <a:off x="311700" y="1152475"/>
            <a:ext cx="5784300" cy="3990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Charging and Placement Process:</a:t>
            </a:r>
            <a:endParaRPr sz="1400">
              <a:solidFill>
                <a:srgbClr val="1F375D"/>
              </a:solidFill>
              <a:latin typeface="Lato"/>
              <a:ea typeface="Lato"/>
              <a:cs typeface="Lato"/>
              <a:sym typeface="Lato"/>
            </a:endParaRPr>
          </a:p>
          <a:p>
            <a:pPr indent="-317500" lvl="1" marL="914400" rtl="0" algn="l">
              <a:spcBef>
                <a:spcPts val="0"/>
              </a:spcBef>
              <a:spcAft>
                <a:spcPts val="0"/>
              </a:spcAft>
              <a:buClr>
                <a:srgbClr val="1F375D"/>
              </a:buClr>
              <a:buSzPts val="1400"/>
              <a:buFont typeface="Lato"/>
              <a:buChar char="○"/>
            </a:pPr>
            <a:r>
              <a:rPr lang="en">
                <a:solidFill>
                  <a:srgbClr val="1F375D"/>
                </a:solidFill>
                <a:latin typeface="Lato"/>
                <a:ea typeface="Lato"/>
                <a:cs typeface="Lato"/>
                <a:sym typeface="Lato"/>
              </a:rPr>
              <a:t>Lime and Bird pay people to charge scooters overnight. Charging is done using recommended, purchased chargers and scooters  are placed for use the next day in designated areas referred to as “Limehubs” and “Nests.”</a:t>
            </a:r>
            <a:endParaRPr>
              <a:solidFill>
                <a:srgbClr val="1F375D"/>
              </a:solidFill>
              <a:latin typeface="Lato"/>
              <a:ea typeface="Lato"/>
              <a:cs typeface="Lato"/>
              <a:sym typeface="Lato"/>
            </a:endParaRPr>
          </a:p>
          <a:p>
            <a:pPr indent="-317500" lvl="1" marL="914400" rtl="0" algn="l">
              <a:spcBef>
                <a:spcPts val="0"/>
              </a:spcBef>
              <a:spcAft>
                <a:spcPts val="0"/>
              </a:spcAft>
              <a:buClr>
                <a:srgbClr val="1F375D"/>
              </a:buClr>
              <a:buSzPts val="1400"/>
              <a:buFont typeface="Lato"/>
              <a:buChar char="○"/>
            </a:pPr>
            <a:r>
              <a:rPr lang="en">
                <a:solidFill>
                  <a:srgbClr val="1F375D"/>
                </a:solidFill>
                <a:latin typeface="Lato"/>
                <a:ea typeface="Lato"/>
                <a:cs typeface="Lato"/>
                <a:sym typeface="Lato"/>
              </a:rPr>
              <a:t>Spin has “Spinhubs,” which are e-scooter parking and charging stations.</a:t>
            </a:r>
            <a:endParaRPr>
              <a:solidFill>
                <a:srgbClr val="1F375D"/>
              </a:solidFill>
              <a:latin typeface="Lato"/>
              <a:ea typeface="Lato"/>
              <a:cs typeface="Lato"/>
              <a:sym typeface="Lato"/>
            </a:endParaRPr>
          </a:p>
          <a:p>
            <a:pPr indent="-317500" lvl="0" marL="457200" rtl="0" algn="l">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Findings:</a:t>
            </a:r>
            <a:endParaRPr sz="1400">
              <a:solidFill>
                <a:srgbClr val="1F375D"/>
              </a:solidFill>
              <a:latin typeface="Lato"/>
              <a:ea typeface="Lato"/>
              <a:cs typeface="Lato"/>
              <a:sym typeface="Lato"/>
            </a:endParaRPr>
          </a:p>
          <a:p>
            <a:pPr indent="-317500" lvl="1" marL="914400" rtl="0" algn="l">
              <a:spcBef>
                <a:spcPts val="0"/>
              </a:spcBef>
              <a:spcAft>
                <a:spcPts val="0"/>
              </a:spcAft>
              <a:buClr>
                <a:srgbClr val="1F375D"/>
              </a:buClr>
              <a:buSzPts val="1400"/>
              <a:buFont typeface="Lato"/>
              <a:buChar char="○"/>
            </a:pPr>
            <a:r>
              <a:rPr lang="en">
                <a:solidFill>
                  <a:srgbClr val="1F375D"/>
                </a:solidFill>
                <a:latin typeface="Lato"/>
                <a:ea typeface="Lato"/>
                <a:cs typeface="Lato"/>
                <a:sym typeface="Lato"/>
              </a:rPr>
              <a:t>There are more scooters at 100% charge being placed downtown. </a:t>
            </a:r>
            <a:endParaRPr>
              <a:solidFill>
                <a:srgbClr val="1F375D"/>
              </a:solidFill>
              <a:latin typeface="Lato"/>
              <a:ea typeface="Lato"/>
              <a:cs typeface="Lato"/>
              <a:sym typeface="Lato"/>
            </a:endParaRPr>
          </a:p>
          <a:p>
            <a:pPr indent="-317500" lvl="1" marL="914400" rtl="0" algn="l">
              <a:spcBef>
                <a:spcPts val="0"/>
              </a:spcBef>
              <a:spcAft>
                <a:spcPts val="0"/>
              </a:spcAft>
              <a:buClr>
                <a:srgbClr val="1F375D"/>
              </a:buClr>
              <a:buSzPts val="1400"/>
              <a:buFont typeface="Lato"/>
              <a:buChar char="○"/>
            </a:pPr>
            <a:r>
              <a:rPr lang="en">
                <a:solidFill>
                  <a:srgbClr val="1F375D"/>
                </a:solidFill>
                <a:latin typeface="Lato"/>
                <a:ea typeface="Lato"/>
                <a:cs typeface="Lato"/>
                <a:sym typeface="Lato"/>
              </a:rPr>
              <a:t>Some 100% charged scooters are being dropped off in areas outside downtown, but there is a low density.</a:t>
            </a:r>
            <a:endParaRPr>
              <a:solidFill>
                <a:srgbClr val="1F375D"/>
              </a:solidFill>
              <a:latin typeface="Lato"/>
              <a:ea typeface="Lato"/>
              <a:cs typeface="Lato"/>
              <a:sym typeface="Lato"/>
            </a:endParaRPr>
          </a:p>
          <a:p>
            <a:pPr indent="-317500" lvl="1" marL="914400" rtl="0" algn="l">
              <a:spcBef>
                <a:spcPts val="0"/>
              </a:spcBef>
              <a:spcAft>
                <a:spcPts val="0"/>
              </a:spcAft>
              <a:buClr>
                <a:srgbClr val="1F375D"/>
              </a:buClr>
              <a:buSzPts val="1400"/>
              <a:buFont typeface="Lato"/>
              <a:buChar char="○"/>
            </a:pPr>
            <a:r>
              <a:rPr lang="en">
                <a:solidFill>
                  <a:srgbClr val="1F375D"/>
                </a:solidFill>
                <a:latin typeface="Lato"/>
                <a:ea typeface="Lato"/>
                <a:cs typeface="Lato"/>
                <a:sym typeface="Lato"/>
              </a:rPr>
              <a:t>Data also shows that there is a high percentage of scooters in areas outside downtown with a charge of 0%, which means that when available, scooters are being used. </a:t>
            </a:r>
            <a:endParaRPr sz="1400">
              <a:solidFill>
                <a:srgbClr val="1F375D"/>
              </a:solidFill>
              <a:latin typeface="Lato"/>
              <a:ea typeface="Lato"/>
              <a:cs typeface="Lato"/>
              <a:sym typeface="Lato"/>
            </a:endParaRPr>
          </a:p>
        </p:txBody>
      </p:sp>
      <p:pic>
        <p:nvPicPr>
          <p:cNvPr id="220" name="Google Shape;220;p36"/>
          <p:cNvPicPr preferRelativeResize="0"/>
          <p:nvPr/>
        </p:nvPicPr>
        <p:blipFill>
          <a:blip r:embed="rId3">
            <a:alphaModFix/>
          </a:blip>
          <a:stretch>
            <a:fillRect/>
          </a:stretch>
        </p:blipFill>
        <p:spPr>
          <a:xfrm>
            <a:off x="5869650" y="1152475"/>
            <a:ext cx="3281675" cy="333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7"/>
          <p:cNvSpPr txBox="1"/>
          <p:nvPr>
            <p:ph type="title"/>
          </p:nvPr>
        </p:nvSpPr>
        <p:spPr>
          <a:xfrm>
            <a:off x="187300" y="5290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220">
                <a:solidFill>
                  <a:srgbClr val="1F375D"/>
                </a:solidFill>
                <a:latin typeface="Roboto"/>
                <a:ea typeface="Roboto"/>
                <a:cs typeface="Roboto"/>
                <a:sym typeface="Roboto"/>
              </a:rPr>
              <a:t>Heat Map Showing Percentage of 100% Charged Scooters</a:t>
            </a:r>
            <a:endParaRPr b="1" sz="2220">
              <a:solidFill>
                <a:srgbClr val="1F375D"/>
              </a:solidFill>
              <a:latin typeface="Roboto"/>
              <a:ea typeface="Roboto"/>
              <a:cs typeface="Roboto"/>
              <a:sym typeface="Roboto"/>
            </a:endParaRPr>
          </a:p>
        </p:txBody>
      </p:sp>
      <p:pic>
        <p:nvPicPr>
          <p:cNvPr id="226" name="Google Shape;226;p37"/>
          <p:cNvPicPr preferRelativeResize="0"/>
          <p:nvPr/>
        </p:nvPicPr>
        <p:blipFill>
          <a:blip r:embed="rId3">
            <a:alphaModFix/>
          </a:blip>
          <a:stretch>
            <a:fillRect/>
          </a:stretch>
        </p:blipFill>
        <p:spPr>
          <a:xfrm>
            <a:off x="5988807" y="1186050"/>
            <a:ext cx="3002794" cy="3370475"/>
          </a:xfrm>
          <a:prstGeom prst="rect">
            <a:avLst/>
          </a:prstGeom>
          <a:noFill/>
          <a:ln>
            <a:noFill/>
          </a:ln>
        </p:spPr>
      </p:pic>
      <p:sp>
        <p:nvSpPr>
          <p:cNvPr id="227" name="Google Shape;227;p37"/>
          <p:cNvSpPr txBox="1"/>
          <p:nvPr/>
        </p:nvSpPr>
        <p:spPr>
          <a:xfrm>
            <a:off x="611725" y="4644125"/>
            <a:ext cx="7852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Lato"/>
                <a:ea typeface="Lato"/>
                <a:cs typeface="Lato"/>
                <a:sym typeface="Lato"/>
              </a:rPr>
              <a:t>*Census blocks will not appear on map if there are no scooters in the area.</a:t>
            </a:r>
            <a:endParaRPr sz="900">
              <a:latin typeface="Lato"/>
              <a:ea typeface="Lato"/>
              <a:cs typeface="Lato"/>
              <a:sym typeface="Lato"/>
            </a:endParaRPr>
          </a:p>
        </p:txBody>
      </p:sp>
      <p:pic>
        <p:nvPicPr>
          <p:cNvPr id="228" name="Google Shape;228;p37"/>
          <p:cNvPicPr preferRelativeResize="0"/>
          <p:nvPr/>
        </p:nvPicPr>
        <p:blipFill rotWithShape="1">
          <a:blip r:embed="rId4">
            <a:alphaModFix/>
          </a:blip>
          <a:srcRect b="0" l="0" r="17756" t="7433"/>
          <a:stretch/>
        </p:blipFill>
        <p:spPr>
          <a:xfrm>
            <a:off x="124850" y="1158951"/>
            <a:ext cx="2806826" cy="3304767"/>
          </a:xfrm>
          <a:prstGeom prst="rect">
            <a:avLst/>
          </a:prstGeom>
          <a:noFill/>
          <a:ln>
            <a:noFill/>
          </a:ln>
        </p:spPr>
      </p:pic>
      <p:pic>
        <p:nvPicPr>
          <p:cNvPr id="229" name="Google Shape;229;p37"/>
          <p:cNvPicPr preferRelativeResize="0"/>
          <p:nvPr/>
        </p:nvPicPr>
        <p:blipFill>
          <a:blip r:embed="rId5">
            <a:alphaModFix/>
          </a:blip>
          <a:stretch>
            <a:fillRect/>
          </a:stretch>
        </p:blipFill>
        <p:spPr>
          <a:xfrm>
            <a:off x="3209826" y="1192563"/>
            <a:ext cx="2500832" cy="3237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220">
                <a:solidFill>
                  <a:srgbClr val="1F375D"/>
                </a:solidFill>
                <a:latin typeface="Roboto"/>
                <a:ea typeface="Roboto"/>
                <a:cs typeface="Roboto"/>
                <a:sym typeface="Roboto"/>
              </a:rPr>
              <a:t>Heat Map Showing Percentage of 0% Charged Scooters</a:t>
            </a:r>
            <a:endParaRPr b="1" sz="2220">
              <a:solidFill>
                <a:srgbClr val="1F375D"/>
              </a:solidFill>
              <a:latin typeface="Roboto"/>
              <a:ea typeface="Roboto"/>
              <a:cs typeface="Roboto"/>
              <a:sym typeface="Roboto"/>
            </a:endParaRPr>
          </a:p>
        </p:txBody>
      </p:sp>
      <p:pic>
        <p:nvPicPr>
          <p:cNvPr id="235" name="Google Shape;235;p38"/>
          <p:cNvPicPr preferRelativeResize="0"/>
          <p:nvPr/>
        </p:nvPicPr>
        <p:blipFill>
          <a:blip r:embed="rId3">
            <a:alphaModFix/>
          </a:blip>
          <a:stretch>
            <a:fillRect/>
          </a:stretch>
        </p:blipFill>
        <p:spPr>
          <a:xfrm>
            <a:off x="5956875" y="1173826"/>
            <a:ext cx="3187125" cy="3437077"/>
          </a:xfrm>
          <a:prstGeom prst="rect">
            <a:avLst/>
          </a:prstGeom>
          <a:noFill/>
          <a:ln>
            <a:noFill/>
          </a:ln>
        </p:spPr>
      </p:pic>
      <p:sp>
        <p:nvSpPr>
          <p:cNvPr id="236" name="Google Shape;236;p38"/>
          <p:cNvSpPr txBox="1"/>
          <p:nvPr/>
        </p:nvSpPr>
        <p:spPr>
          <a:xfrm>
            <a:off x="611725" y="4644125"/>
            <a:ext cx="7852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Lato"/>
                <a:ea typeface="Lato"/>
                <a:cs typeface="Lato"/>
                <a:sym typeface="Lato"/>
              </a:rPr>
              <a:t>*Bird didn’t have </a:t>
            </a:r>
            <a:r>
              <a:rPr lang="en" sz="900">
                <a:latin typeface="Lato"/>
                <a:ea typeface="Lato"/>
                <a:cs typeface="Lato"/>
                <a:sym typeface="Lato"/>
              </a:rPr>
              <a:t>scooters</a:t>
            </a:r>
            <a:r>
              <a:rPr lang="en" sz="900">
                <a:latin typeface="Lato"/>
                <a:ea typeface="Lato"/>
                <a:cs typeface="Lato"/>
                <a:sym typeface="Lato"/>
              </a:rPr>
              <a:t> with charge as low as 0%. Instead we used &lt;25% charge.</a:t>
            </a:r>
            <a:endParaRPr sz="900">
              <a:latin typeface="Lato"/>
              <a:ea typeface="Lato"/>
              <a:cs typeface="Lato"/>
              <a:sym typeface="Lato"/>
            </a:endParaRPr>
          </a:p>
          <a:p>
            <a:pPr indent="0" lvl="0" marL="0" rtl="0" algn="l">
              <a:spcBef>
                <a:spcPts val="0"/>
              </a:spcBef>
              <a:spcAft>
                <a:spcPts val="0"/>
              </a:spcAft>
              <a:buNone/>
            </a:pPr>
            <a:r>
              <a:rPr lang="en" sz="900">
                <a:latin typeface="Lato"/>
                <a:ea typeface="Lato"/>
                <a:cs typeface="Lato"/>
                <a:sym typeface="Lato"/>
              </a:rPr>
              <a:t>*Census blocks will not appear on map if there are no scooters in the area.</a:t>
            </a:r>
            <a:endParaRPr sz="900">
              <a:latin typeface="Lato"/>
              <a:ea typeface="Lato"/>
              <a:cs typeface="Lato"/>
              <a:sym typeface="Lato"/>
            </a:endParaRPr>
          </a:p>
        </p:txBody>
      </p:sp>
      <p:pic>
        <p:nvPicPr>
          <p:cNvPr id="237" name="Google Shape;237;p38"/>
          <p:cNvPicPr preferRelativeResize="0"/>
          <p:nvPr/>
        </p:nvPicPr>
        <p:blipFill rotWithShape="1">
          <a:blip r:embed="rId4">
            <a:alphaModFix/>
          </a:blip>
          <a:srcRect b="9494" l="0" r="13194" t="2755"/>
          <a:stretch/>
        </p:blipFill>
        <p:spPr>
          <a:xfrm>
            <a:off x="80000" y="992500"/>
            <a:ext cx="3315976" cy="3364500"/>
          </a:xfrm>
          <a:prstGeom prst="rect">
            <a:avLst/>
          </a:prstGeom>
          <a:noFill/>
          <a:ln>
            <a:noFill/>
          </a:ln>
        </p:spPr>
      </p:pic>
      <p:pic>
        <p:nvPicPr>
          <p:cNvPr id="238" name="Google Shape;238;p38"/>
          <p:cNvPicPr preferRelativeResize="0"/>
          <p:nvPr/>
        </p:nvPicPr>
        <p:blipFill rotWithShape="1">
          <a:blip r:embed="rId5">
            <a:alphaModFix/>
          </a:blip>
          <a:srcRect b="5508" l="5124" r="17470" t="0"/>
          <a:stretch/>
        </p:blipFill>
        <p:spPr>
          <a:xfrm>
            <a:off x="3395975" y="1173825"/>
            <a:ext cx="2728475" cy="35825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220">
                <a:solidFill>
                  <a:srgbClr val="1F375D"/>
                </a:solidFill>
                <a:latin typeface="Roboto"/>
                <a:ea typeface="Roboto"/>
                <a:cs typeface="Roboto"/>
                <a:sym typeface="Roboto"/>
              </a:rPr>
              <a:t>Opportunity</a:t>
            </a:r>
            <a:endParaRPr b="1" sz="2220">
              <a:solidFill>
                <a:srgbClr val="1F375D"/>
              </a:solidFill>
              <a:latin typeface="Roboto"/>
              <a:ea typeface="Roboto"/>
              <a:cs typeface="Roboto"/>
              <a:sym typeface="Roboto"/>
            </a:endParaRPr>
          </a:p>
        </p:txBody>
      </p:sp>
      <p:sp>
        <p:nvSpPr>
          <p:cNvPr id="244" name="Google Shape;244;p39"/>
          <p:cNvSpPr txBox="1"/>
          <p:nvPr>
            <p:ph idx="1" type="body"/>
          </p:nvPr>
        </p:nvSpPr>
        <p:spPr>
          <a:xfrm>
            <a:off x="311700" y="1152475"/>
            <a:ext cx="4856700" cy="38538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While a higher scooter density will be needed on the weekends to support tourists and downtown activity near Broadway, this may not need to be the case during the week.</a:t>
            </a:r>
            <a:endParaRPr sz="1400">
              <a:solidFill>
                <a:srgbClr val="1F375D"/>
              </a:solidFill>
              <a:latin typeface="Lato"/>
              <a:ea typeface="Lato"/>
              <a:cs typeface="Lato"/>
              <a:sym typeface="Lato"/>
            </a:endParaRPr>
          </a:p>
          <a:p>
            <a:pPr indent="-317500" lvl="0" marL="457200" rtl="0" algn="l">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With fewer tourists and more people working remotely during the week, there is an </a:t>
            </a:r>
            <a:r>
              <a:rPr b="1" lang="en" sz="1400">
                <a:solidFill>
                  <a:srgbClr val="1F375D"/>
                </a:solidFill>
                <a:latin typeface="Lato"/>
                <a:ea typeface="Lato"/>
                <a:cs typeface="Lato"/>
                <a:sym typeface="Lato"/>
              </a:rPr>
              <a:t>opportunity to increase </a:t>
            </a:r>
            <a:r>
              <a:rPr b="1" lang="en" sz="1400">
                <a:solidFill>
                  <a:srgbClr val="1F375D"/>
                </a:solidFill>
                <a:latin typeface="Lato"/>
                <a:ea typeface="Lato"/>
                <a:cs typeface="Lato"/>
                <a:sym typeface="Lato"/>
              </a:rPr>
              <a:t>density</a:t>
            </a:r>
            <a:r>
              <a:rPr b="1" lang="en" sz="1400">
                <a:solidFill>
                  <a:srgbClr val="1F375D"/>
                </a:solidFill>
                <a:latin typeface="Lato"/>
                <a:ea typeface="Lato"/>
                <a:cs typeface="Lato"/>
                <a:sym typeface="Lato"/>
              </a:rPr>
              <a:t> of scooters in the surrounding areas of downtown. </a:t>
            </a:r>
            <a:endParaRPr b="1" sz="1400">
              <a:solidFill>
                <a:srgbClr val="1F375D"/>
              </a:solidFill>
              <a:latin typeface="Lato"/>
              <a:ea typeface="Lato"/>
              <a:cs typeface="Lato"/>
              <a:sym typeface="Lato"/>
            </a:endParaRPr>
          </a:p>
          <a:p>
            <a:pPr indent="-317500" lvl="0" marL="457200" rtl="0" algn="l">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As our analysis shows, there is a high percentage of scooters with 0% charge being found in surrounding areas outside of downtown.  </a:t>
            </a:r>
            <a:r>
              <a:rPr b="1" lang="en" sz="1400">
                <a:solidFill>
                  <a:srgbClr val="1F375D"/>
                </a:solidFill>
                <a:latin typeface="Lato"/>
                <a:ea typeface="Lato"/>
                <a:cs typeface="Lato"/>
                <a:sym typeface="Lato"/>
              </a:rPr>
              <a:t>If chargers supplied these areas with more 100% charged scooters, we expect that we might see an increase in usage in addition to longer rides.</a:t>
            </a:r>
            <a:endParaRPr b="1" sz="1400">
              <a:solidFill>
                <a:srgbClr val="1F375D"/>
              </a:solidFill>
              <a:latin typeface="Lato"/>
              <a:ea typeface="Lato"/>
              <a:cs typeface="Lato"/>
              <a:sym typeface="Lato"/>
            </a:endParaRPr>
          </a:p>
        </p:txBody>
      </p:sp>
      <p:pic>
        <p:nvPicPr>
          <p:cNvPr id="245" name="Google Shape;245;p39"/>
          <p:cNvPicPr preferRelativeResize="0"/>
          <p:nvPr/>
        </p:nvPicPr>
        <p:blipFill>
          <a:blip r:embed="rId3">
            <a:alphaModFix/>
          </a:blip>
          <a:stretch>
            <a:fillRect/>
          </a:stretch>
        </p:blipFill>
        <p:spPr>
          <a:xfrm>
            <a:off x="5374950" y="1406650"/>
            <a:ext cx="3769050" cy="21263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F375D"/>
        </a:solidFill>
      </p:bgPr>
    </p:bg>
    <p:spTree>
      <p:nvGrpSpPr>
        <p:cNvPr id="249" name="Shape 249"/>
        <p:cNvGrpSpPr/>
        <p:nvPr/>
      </p:nvGrpSpPr>
      <p:grpSpPr>
        <a:xfrm>
          <a:off x="0" y="0"/>
          <a:ext cx="0" cy="0"/>
          <a:chOff x="0" y="0"/>
          <a:chExt cx="0" cy="0"/>
        </a:xfrm>
      </p:grpSpPr>
      <p:sp>
        <p:nvSpPr>
          <p:cNvPr id="250" name="Google Shape;250;p4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200">
                <a:solidFill>
                  <a:schemeClr val="lt1"/>
                </a:solidFill>
                <a:latin typeface="Roboto"/>
                <a:ea typeface="Roboto"/>
                <a:cs typeface="Roboto"/>
                <a:sym typeface="Roboto"/>
              </a:rPr>
              <a:t>Analysis by Duration/Distance</a:t>
            </a:r>
            <a:endParaRPr b="1" sz="5200">
              <a:solidFill>
                <a:schemeClr val="lt1"/>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220">
                <a:solidFill>
                  <a:srgbClr val="1F375D"/>
                </a:solidFill>
                <a:latin typeface="Roboto"/>
                <a:ea typeface="Roboto"/>
                <a:cs typeface="Roboto"/>
                <a:sym typeface="Roboto"/>
              </a:rPr>
              <a:t>True Trip Duration</a:t>
            </a:r>
            <a:endParaRPr b="1" sz="2220">
              <a:solidFill>
                <a:srgbClr val="1F375D"/>
              </a:solidFill>
              <a:latin typeface="Roboto"/>
              <a:ea typeface="Roboto"/>
              <a:cs typeface="Roboto"/>
              <a:sym typeface="Roboto"/>
            </a:endParaRPr>
          </a:p>
        </p:txBody>
      </p:sp>
      <p:pic>
        <p:nvPicPr>
          <p:cNvPr id="256" name="Google Shape;256;p41"/>
          <p:cNvPicPr preferRelativeResize="0"/>
          <p:nvPr/>
        </p:nvPicPr>
        <p:blipFill>
          <a:blip r:embed="rId3">
            <a:alphaModFix/>
          </a:blip>
          <a:stretch>
            <a:fillRect/>
          </a:stretch>
        </p:blipFill>
        <p:spPr>
          <a:xfrm>
            <a:off x="503500" y="1017725"/>
            <a:ext cx="6594101" cy="3222125"/>
          </a:xfrm>
          <a:prstGeom prst="rect">
            <a:avLst/>
          </a:prstGeom>
          <a:noFill/>
          <a:ln>
            <a:noFill/>
          </a:ln>
        </p:spPr>
      </p:pic>
      <p:sp>
        <p:nvSpPr>
          <p:cNvPr id="257" name="Google Shape;257;p41"/>
          <p:cNvSpPr txBox="1"/>
          <p:nvPr/>
        </p:nvSpPr>
        <p:spPr>
          <a:xfrm>
            <a:off x="7097600" y="2109700"/>
            <a:ext cx="1877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1F375D"/>
                </a:solidFill>
                <a:latin typeface="Lato"/>
                <a:ea typeface="Lato"/>
                <a:cs typeface="Lato"/>
                <a:sym typeface="Lato"/>
              </a:rPr>
              <a:t>Average ride is </a:t>
            </a:r>
            <a:endParaRPr b="1">
              <a:solidFill>
                <a:srgbClr val="1F375D"/>
              </a:solidFill>
              <a:latin typeface="Lato"/>
              <a:ea typeface="Lato"/>
              <a:cs typeface="Lato"/>
              <a:sym typeface="Lato"/>
            </a:endParaRPr>
          </a:p>
          <a:p>
            <a:pPr indent="0" lvl="0" marL="0" rtl="0" algn="l">
              <a:spcBef>
                <a:spcPts val="0"/>
              </a:spcBef>
              <a:spcAft>
                <a:spcPts val="0"/>
              </a:spcAft>
              <a:buNone/>
            </a:pPr>
            <a:r>
              <a:rPr b="1" lang="en">
                <a:solidFill>
                  <a:srgbClr val="1F375D"/>
                </a:solidFill>
                <a:latin typeface="Lato"/>
                <a:ea typeface="Lato"/>
                <a:cs typeface="Lato"/>
                <a:sym typeface="Lato"/>
              </a:rPr>
              <a:t>16 minutes</a:t>
            </a:r>
            <a:endParaRPr b="1">
              <a:solidFill>
                <a:srgbClr val="1F375D"/>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29CAA"/>
        </a:solidFill>
      </p:bgPr>
    </p:bg>
    <p:spTree>
      <p:nvGrpSpPr>
        <p:cNvPr id="67" name="Shape 67"/>
        <p:cNvGrpSpPr/>
        <p:nvPr/>
      </p:nvGrpSpPr>
      <p:grpSpPr>
        <a:xfrm>
          <a:off x="0" y="0"/>
          <a:ext cx="0" cy="0"/>
          <a:chOff x="0" y="0"/>
          <a:chExt cx="0" cy="0"/>
        </a:xfrm>
      </p:grpSpPr>
      <p:sp>
        <p:nvSpPr>
          <p:cNvPr id="68" name="Google Shape;68;p15"/>
          <p:cNvSpPr txBox="1"/>
          <p:nvPr>
            <p:ph type="ctrTitle"/>
          </p:nvPr>
        </p:nvSpPr>
        <p:spPr>
          <a:xfrm>
            <a:off x="311700" y="2076000"/>
            <a:ext cx="8520600" cy="991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The Ask</a:t>
            </a:r>
            <a:endParaRPr b="1">
              <a:solidFill>
                <a:schemeClr val="lt1"/>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990"/>
              <a:buFont typeface="Arial"/>
              <a:buNone/>
            </a:pPr>
            <a:r>
              <a:rPr b="1" lang="en" sz="2220">
                <a:solidFill>
                  <a:srgbClr val="1F375D"/>
                </a:solidFill>
                <a:latin typeface="Roboto"/>
                <a:ea typeface="Roboto"/>
                <a:cs typeface="Roboto"/>
                <a:sym typeface="Roboto"/>
              </a:rPr>
              <a:t>True Trip Distance</a:t>
            </a:r>
            <a:endParaRPr sz="2220">
              <a:latin typeface="Roboto"/>
              <a:ea typeface="Roboto"/>
              <a:cs typeface="Roboto"/>
              <a:sym typeface="Roboto"/>
            </a:endParaRPr>
          </a:p>
        </p:txBody>
      </p:sp>
      <p:pic>
        <p:nvPicPr>
          <p:cNvPr id="263" name="Google Shape;263;p42"/>
          <p:cNvPicPr preferRelativeResize="0"/>
          <p:nvPr/>
        </p:nvPicPr>
        <p:blipFill>
          <a:blip r:embed="rId3">
            <a:alphaModFix/>
          </a:blip>
          <a:stretch>
            <a:fillRect/>
          </a:stretch>
        </p:blipFill>
        <p:spPr>
          <a:xfrm>
            <a:off x="311700" y="1017725"/>
            <a:ext cx="5396025" cy="3811575"/>
          </a:xfrm>
          <a:prstGeom prst="rect">
            <a:avLst/>
          </a:prstGeom>
          <a:noFill/>
          <a:ln>
            <a:noFill/>
          </a:ln>
        </p:spPr>
      </p:pic>
      <p:sp>
        <p:nvSpPr>
          <p:cNvPr id="264" name="Google Shape;264;p42"/>
          <p:cNvSpPr txBox="1"/>
          <p:nvPr/>
        </p:nvSpPr>
        <p:spPr>
          <a:xfrm>
            <a:off x="5804350" y="2537800"/>
            <a:ext cx="294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1F375D"/>
                </a:solidFill>
                <a:latin typeface="Lato"/>
                <a:ea typeface="Lato"/>
                <a:cs typeface="Lato"/>
                <a:sym typeface="Lato"/>
              </a:rPr>
              <a:t>Average Trip Distance .873 miles</a:t>
            </a:r>
            <a:endParaRPr b="1">
              <a:solidFill>
                <a:srgbClr val="1F375D"/>
              </a:solidFill>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F375D"/>
        </a:solidFill>
      </p:bgPr>
    </p:bg>
    <p:spTree>
      <p:nvGrpSpPr>
        <p:cNvPr id="268" name="Shape 268"/>
        <p:cNvGrpSpPr/>
        <p:nvPr/>
      </p:nvGrpSpPr>
      <p:grpSpPr>
        <a:xfrm>
          <a:off x="0" y="0"/>
          <a:ext cx="0" cy="0"/>
          <a:chOff x="0" y="0"/>
          <a:chExt cx="0" cy="0"/>
        </a:xfrm>
      </p:grpSpPr>
      <p:sp>
        <p:nvSpPr>
          <p:cNvPr id="269" name="Google Shape;269;p4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200">
                <a:solidFill>
                  <a:schemeClr val="lt1"/>
                </a:solidFill>
                <a:latin typeface="Roboto"/>
                <a:ea typeface="Roboto"/>
                <a:cs typeface="Roboto"/>
                <a:sym typeface="Roboto"/>
              </a:rPr>
              <a:t>Analysis by Areas </a:t>
            </a:r>
            <a:endParaRPr b="1" sz="5200">
              <a:solidFill>
                <a:schemeClr val="lt1"/>
              </a:solidFill>
              <a:latin typeface="Roboto"/>
              <a:ea typeface="Roboto"/>
              <a:cs typeface="Roboto"/>
              <a:sym typeface="Roboto"/>
            </a:endParaRPr>
          </a:p>
          <a:p>
            <a:pPr indent="0" lvl="0" marL="0" rtl="0" algn="ctr">
              <a:spcBef>
                <a:spcPts val="0"/>
              </a:spcBef>
              <a:spcAft>
                <a:spcPts val="0"/>
              </a:spcAft>
              <a:buNone/>
            </a:pPr>
            <a:r>
              <a:rPr b="1" lang="en" sz="5200">
                <a:solidFill>
                  <a:schemeClr val="lt1"/>
                </a:solidFill>
                <a:latin typeface="Roboto"/>
                <a:ea typeface="Roboto"/>
                <a:cs typeface="Roboto"/>
                <a:sym typeface="Roboto"/>
              </a:rPr>
              <a:t>of Usage: High/Low</a:t>
            </a:r>
            <a:endParaRPr b="1" sz="5200">
              <a:solidFill>
                <a:schemeClr val="lt1"/>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2200">
                <a:solidFill>
                  <a:srgbClr val="1F375D"/>
                </a:solidFill>
                <a:latin typeface="Roboto"/>
                <a:ea typeface="Roboto"/>
                <a:cs typeface="Roboto"/>
                <a:sym typeface="Roboto"/>
              </a:rPr>
              <a:t>Areas of High/Low usage</a:t>
            </a:r>
            <a:endParaRPr sz="2200">
              <a:latin typeface="Roboto"/>
              <a:ea typeface="Roboto"/>
              <a:cs typeface="Roboto"/>
              <a:sym typeface="Roboto"/>
            </a:endParaRPr>
          </a:p>
        </p:txBody>
      </p:sp>
      <p:sp>
        <p:nvSpPr>
          <p:cNvPr id="275" name="Google Shape;275;p4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76" name="Google Shape;276;p44"/>
          <p:cNvSpPr txBox="1"/>
          <p:nvPr>
            <p:ph idx="2" type="body"/>
          </p:nvPr>
        </p:nvSpPr>
        <p:spPr>
          <a:xfrm>
            <a:off x="4832400" y="1152475"/>
            <a:ext cx="3816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a:solidFill>
                  <a:srgbClr val="1F375D"/>
                </a:solidFill>
                <a:latin typeface="Lato"/>
                <a:ea typeface="Lato"/>
                <a:cs typeface="Lato"/>
                <a:sym typeface="Lato"/>
              </a:rPr>
              <a:t>All scooter’s rides in month of May</a:t>
            </a:r>
            <a:endParaRPr>
              <a:solidFill>
                <a:srgbClr val="1F375D"/>
              </a:solidFill>
              <a:latin typeface="Lato"/>
              <a:ea typeface="Lato"/>
              <a:cs typeface="Lato"/>
              <a:sym typeface="Lato"/>
            </a:endParaRPr>
          </a:p>
          <a:p>
            <a:pPr indent="-317500" lvl="0" marL="457200" rtl="0" algn="l">
              <a:spcBef>
                <a:spcPts val="0"/>
              </a:spcBef>
              <a:spcAft>
                <a:spcPts val="0"/>
              </a:spcAft>
              <a:buClr>
                <a:srgbClr val="1F375D"/>
              </a:buClr>
              <a:buSzPts val="1400"/>
              <a:buChar char="●"/>
            </a:pPr>
            <a:r>
              <a:rPr lang="en">
                <a:solidFill>
                  <a:srgbClr val="1F375D"/>
                </a:solidFill>
              </a:rPr>
              <a:t>Looked at start Longitude and start Latitude to determine the position of each scooter</a:t>
            </a:r>
            <a:endParaRPr>
              <a:solidFill>
                <a:srgbClr val="1F375D"/>
              </a:solidFill>
            </a:endParaRPr>
          </a:p>
          <a:p>
            <a:pPr indent="-317500" lvl="0" marL="457200" rtl="0" algn="l">
              <a:spcBef>
                <a:spcPts val="0"/>
              </a:spcBef>
              <a:spcAft>
                <a:spcPts val="0"/>
              </a:spcAft>
              <a:buClr>
                <a:srgbClr val="1F375D"/>
              </a:buClr>
              <a:buSzPts val="1400"/>
              <a:buChar char="●"/>
            </a:pPr>
            <a:r>
              <a:rPr lang="en">
                <a:solidFill>
                  <a:srgbClr val="1F375D"/>
                </a:solidFill>
              </a:rPr>
              <a:t>A majority of rides are located in ‘Downtown’ - comprising of ZIP codes 37201, 37203, 37219</a:t>
            </a:r>
            <a:endParaRPr>
              <a:solidFill>
                <a:srgbClr val="1F375D"/>
              </a:solidFill>
            </a:endParaRPr>
          </a:p>
          <a:p>
            <a:pPr indent="-317500" lvl="0" marL="457200" rtl="0" algn="l">
              <a:spcBef>
                <a:spcPts val="0"/>
              </a:spcBef>
              <a:spcAft>
                <a:spcPts val="0"/>
              </a:spcAft>
              <a:buClr>
                <a:srgbClr val="1F375D"/>
              </a:buClr>
              <a:buSzPts val="1400"/>
              <a:buChar char="●"/>
            </a:pPr>
            <a:r>
              <a:rPr lang="en">
                <a:solidFill>
                  <a:srgbClr val="1F375D"/>
                </a:solidFill>
              </a:rPr>
              <a:t>There is also a large cluster of scooters near Nissan Stadium</a:t>
            </a:r>
            <a:endParaRPr>
              <a:solidFill>
                <a:srgbClr val="1F375D"/>
              </a:solidFill>
            </a:endParaRPr>
          </a:p>
          <a:p>
            <a:pPr indent="-317500" lvl="0" marL="457200" rtl="0" algn="l">
              <a:spcBef>
                <a:spcPts val="0"/>
              </a:spcBef>
              <a:spcAft>
                <a:spcPts val="0"/>
              </a:spcAft>
              <a:buClr>
                <a:srgbClr val="1F375D"/>
              </a:buClr>
              <a:buSzPts val="1400"/>
              <a:buChar char="●"/>
            </a:pPr>
            <a:r>
              <a:rPr lang="en">
                <a:solidFill>
                  <a:srgbClr val="1F375D"/>
                </a:solidFill>
              </a:rPr>
              <a:t>Low usage in residential areas of Nashville</a:t>
            </a:r>
            <a:endParaRPr>
              <a:solidFill>
                <a:srgbClr val="1F375D"/>
              </a:solidFill>
            </a:endParaRPr>
          </a:p>
          <a:p>
            <a:pPr indent="0" lvl="0" marL="0" rtl="0" algn="l">
              <a:lnSpc>
                <a:spcPct val="100000"/>
              </a:lnSpc>
              <a:spcBef>
                <a:spcPts val="1200"/>
              </a:spcBef>
              <a:spcAft>
                <a:spcPts val="0"/>
              </a:spcAft>
              <a:buNone/>
            </a:pPr>
            <a:r>
              <a:t/>
            </a:r>
            <a:endParaRPr/>
          </a:p>
        </p:txBody>
      </p:sp>
      <p:pic>
        <p:nvPicPr>
          <p:cNvPr id="277" name="Google Shape;277;p44"/>
          <p:cNvPicPr preferRelativeResize="0"/>
          <p:nvPr/>
        </p:nvPicPr>
        <p:blipFill>
          <a:blip r:embed="rId3">
            <a:alphaModFix/>
          </a:blip>
          <a:stretch>
            <a:fillRect/>
          </a:stretch>
        </p:blipFill>
        <p:spPr>
          <a:xfrm>
            <a:off x="311700" y="1105701"/>
            <a:ext cx="4436076" cy="38663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200">
                <a:solidFill>
                  <a:srgbClr val="1F375D"/>
                </a:solidFill>
                <a:latin typeface="Roboto"/>
                <a:ea typeface="Roboto"/>
                <a:cs typeface="Roboto"/>
                <a:sym typeface="Roboto"/>
              </a:rPr>
              <a:t>Areas of High/Low usage</a:t>
            </a:r>
            <a:endParaRPr b="1" sz="2200">
              <a:solidFill>
                <a:srgbClr val="1F375D"/>
              </a:solidFill>
              <a:latin typeface="Roboto"/>
              <a:ea typeface="Roboto"/>
              <a:cs typeface="Roboto"/>
              <a:sym typeface="Roboto"/>
            </a:endParaRPr>
          </a:p>
          <a:p>
            <a:pPr indent="0" lvl="0" marL="0" rtl="0" algn="l">
              <a:spcBef>
                <a:spcPts val="0"/>
              </a:spcBef>
              <a:spcAft>
                <a:spcPts val="0"/>
              </a:spcAft>
              <a:buNone/>
            </a:pPr>
            <a:r>
              <a:t/>
            </a:r>
            <a:endParaRPr>
              <a:solidFill>
                <a:srgbClr val="1F375D"/>
              </a:solidFill>
            </a:endParaRPr>
          </a:p>
        </p:txBody>
      </p:sp>
      <p:sp>
        <p:nvSpPr>
          <p:cNvPr id="283" name="Google Shape;283;p45"/>
          <p:cNvSpPr txBox="1"/>
          <p:nvPr>
            <p:ph idx="1" type="body"/>
          </p:nvPr>
        </p:nvSpPr>
        <p:spPr>
          <a:xfrm>
            <a:off x="73025" y="1152475"/>
            <a:ext cx="4340100" cy="38031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Clr>
                <a:schemeClr val="dk1"/>
              </a:buClr>
              <a:buSzPts val="1100"/>
              <a:buFont typeface="Arial"/>
              <a:buNone/>
            </a:pPr>
            <a:r>
              <a:rPr lang="en">
                <a:solidFill>
                  <a:srgbClr val="1F375D"/>
                </a:solidFill>
                <a:latin typeface="Lato"/>
                <a:ea typeface="Lato"/>
                <a:cs typeface="Lato"/>
                <a:sym typeface="Lato"/>
              </a:rPr>
              <a:t>Scooters with over 140 rides in May</a:t>
            </a:r>
            <a:endParaRPr>
              <a:solidFill>
                <a:srgbClr val="1F375D"/>
              </a:solidFill>
              <a:latin typeface="Lato"/>
              <a:ea typeface="Lato"/>
              <a:cs typeface="Lato"/>
              <a:sym typeface="Lato"/>
            </a:endParaRPr>
          </a:p>
        </p:txBody>
      </p:sp>
      <p:sp>
        <p:nvSpPr>
          <p:cNvPr id="284" name="Google Shape;284;p45"/>
          <p:cNvSpPr txBox="1"/>
          <p:nvPr>
            <p:ph idx="2" type="body"/>
          </p:nvPr>
        </p:nvSpPr>
        <p:spPr>
          <a:xfrm>
            <a:off x="4684450" y="1152475"/>
            <a:ext cx="4340100" cy="38031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Clr>
                <a:schemeClr val="dk1"/>
              </a:buClr>
              <a:buSzPts val="1100"/>
              <a:buFont typeface="Arial"/>
              <a:buNone/>
            </a:pPr>
            <a:r>
              <a:rPr lang="en">
                <a:solidFill>
                  <a:srgbClr val="1F375D"/>
                </a:solidFill>
                <a:latin typeface="Lato"/>
                <a:ea typeface="Lato"/>
                <a:cs typeface="Lato"/>
                <a:sym typeface="Lato"/>
              </a:rPr>
              <a:t>Scooters with under 30 rides in May</a:t>
            </a:r>
            <a:endParaRPr>
              <a:solidFill>
                <a:srgbClr val="1F375D"/>
              </a:solidFill>
              <a:latin typeface="Lato"/>
              <a:ea typeface="Lato"/>
              <a:cs typeface="Lato"/>
              <a:sym typeface="Lato"/>
            </a:endParaRPr>
          </a:p>
          <a:p>
            <a:pPr indent="0" lvl="0" marL="0" rtl="0" algn="l">
              <a:spcBef>
                <a:spcPts val="0"/>
              </a:spcBef>
              <a:spcAft>
                <a:spcPts val="1200"/>
              </a:spcAft>
              <a:buNone/>
            </a:pPr>
            <a:r>
              <a:t/>
            </a:r>
            <a:endParaRPr>
              <a:solidFill>
                <a:srgbClr val="1F375D"/>
              </a:solidFill>
            </a:endParaRPr>
          </a:p>
        </p:txBody>
      </p:sp>
      <p:pic>
        <p:nvPicPr>
          <p:cNvPr id="285" name="Google Shape;285;p45"/>
          <p:cNvPicPr preferRelativeResize="0"/>
          <p:nvPr/>
        </p:nvPicPr>
        <p:blipFill>
          <a:blip r:embed="rId3">
            <a:alphaModFix/>
          </a:blip>
          <a:stretch>
            <a:fillRect/>
          </a:stretch>
        </p:blipFill>
        <p:spPr>
          <a:xfrm>
            <a:off x="229525" y="1564900"/>
            <a:ext cx="4027176" cy="3509974"/>
          </a:xfrm>
          <a:prstGeom prst="rect">
            <a:avLst/>
          </a:prstGeom>
          <a:noFill/>
          <a:ln>
            <a:noFill/>
          </a:ln>
        </p:spPr>
      </p:pic>
      <p:pic>
        <p:nvPicPr>
          <p:cNvPr id="286" name="Google Shape;286;p45"/>
          <p:cNvPicPr preferRelativeResize="0"/>
          <p:nvPr/>
        </p:nvPicPr>
        <p:blipFill>
          <a:blip r:embed="rId4">
            <a:alphaModFix/>
          </a:blip>
          <a:stretch>
            <a:fillRect/>
          </a:stretch>
        </p:blipFill>
        <p:spPr>
          <a:xfrm>
            <a:off x="5026650" y="1564900"/>
            <a:ext cx="3655700" cy="35099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50000"/>
              <a:buFont typeface="Arial"/>
              <a:buNone/>
            </a:pPr>
            <a:r>
              <a:rPr b="1" lang="en" sz="2200">
                <a:solidFill>
                  <a:srgbClr val="1F375D"/>
                </a:solidFill>
                <a:latin typeface="Roboto"/>
                <a:ea typeface="Roboto"/>
                <a:cs typeface="Roboto"/>
                <a:sym typeface="Roboto"/>
              </a:rPr>
              <a:t>Areas of High/Low usage</a:t>
            </a:r>
            <a:endParaRPr/>
          </a:p>
        </p:txBody>
      </p:sp>
      <p:sp>
        <p:nvSpPr>
          <p:cNvPr id="292" name="Google Shape;292;p4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93" name="Google Shape;293;p46"/>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lang="en">
                <a:solidFill>
                  <a:srgbClr val="1F375D"/>
                </a:solidFill>
                <a:latin typeface="Lato"/>
                <a:ea typeface="Lato"/>
                <a:cs typeface="Lato"/>
                <a:sym typeface="Lato"/>
              </a:rPr>
              <a:t>All scooter’s rides in month of June</a:t>
            </a:r>
            <a:endParaRPr>
              <a:solidFill>
                <a:srgbClr val="1F375D"/>
              </a:solidFill>
              <a:latin typeface="Lato"/>
              <a:ea typeface="Lato"/>
              <a:cs typeface="Lato"/>
              <a:sym typeface="Lato"/>
            </a:endParaRPr>
          </a:p>
          <a:p>
            <a:pPr indent="-317500" lvl="0" marL="457200" rtl="0" algn="l">
              <a:spcBef>
                <a:spcPts val="0"/>
              </a:spcBef>
              <a:spcAft>
                <a:spcPts val="0"/>
              </a:spcAft>
              <a:buClr>
                <a:srgbClr val="1F375D"/>
              </a:buClr>
              <a:buSzPts val="1400"/>
              <a:buChar char="●"/>
            </a:pPr>
            <a:r>
              <a:rPr lang="en">
                <a:solidFill>
                  <a:srgbClr val="1F375D"/>
                </a:solidFill>
              </a:rPr>
              <a:t>Looked at start Longitude and start Latitude to determine the position of each scooter</a:t>
            </a:r>
            <a:endParaRPr>
              <a:solidFill>
                <a:srgbClr val="1F375D"/>
              </a:solidFill>
            </a:endParaRPr>
          </a:p>
          <a:p>
            <a:pPr indent="-317500" lvl="0" marL="457200" rtl="0" algn="l">
              <a:spcBef>
                <a:spcPts val="0"/>
              </a:spcBef>
              <a:spcAft>
                <a:spcPts val="0"/>
              </a:spcAft>
              <a:buClr>
                <a:srgbClr val="1F375D"/>
              </a:buClr>
              <a:buSzPts val="1400"/>
              <a:buChar char="●"/>
            </a:pPr>
            <a:r>
              <a:rPr lang="en">
                <a:solidFill>
                  <a:srgbClr val="1F375D"/>
                </a:solidFill>
              </a:rPr>
              <a:t>A majority of rides are located in ‘Downtown’ - comprising of ZIP codes 37201, 37203, 37219</a:t>
            </a:r>
            <a:endParaRPr>
              <a:solidFill>
                <a:srgbClr val="1F375D"/>
              </a:solidFill>
            </a:endParaRPr>
          </a:p>
          <a:p>
            <a:pPr indent="-317500" lvl="0" marL="457200" rtl="0" algn="l">
              <a:spcBef>
                <a:spcPts val="0"/>
              </a:spcBef>
              <a:spcAft>
                <a:spcPts val="0"/>
              </a:spcAft>
              <a:buClr>
                <a:srgbClr val="1F375D"/>
              </a:buClr>
              <a:buSzPts val="1400"/>
              <a:buChar char="●"/>
            </a:pPr>
            <a:r>
              <a:rPr lang="en">
                <a:solidFill>
                  <a:srgbClr val="1F375D"/>
                </a:solidFill>
              </a:rPr>
              <a:t>Low usage in residential areas of Nashville</a:t>
            </a:r>
            <a:endParaRPr>
              <a:solidFill>
                <a:srgbClr val="1F375D"/>
              </a:solidFill>
            </a:endParaRPr>
          </a:p>
        </p:txBody>
      </p:sp>
      <p:pic>
        <p:nvPicPr>
          <p:cNvPr id="294" name="Google Shape;294;p46"/>
          <p:cNvPicPr preferRelativeResize="0"/>
          <p:nvPr/>
        </p:nvPicPr>
        <p:blipFill>
          <a:blip r:embed="rId3">
            <a:alphaModFix/>
          </a:blip>
          <a:stretch>
            <a:fillRect/>
          </a:stretch>
        </p:blipFill>
        <p:spPr>
          <a:xfrm>
            <a:off x="311700" y="1152475"/>
            <a:ext cx="4260300" cy="38217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7"/>
          <p:cNvSpPr txBox="1"/>
          <p:nvPr>
            <p:ph type="title"/>
          </p:nvPr>
        </p:nvSpPr>
        <p:spPr>
          <a:xfrm>
            <a:off x="311700" y="4572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200">
                <a:solidFill>
                  <a:srgbClr val="1F375D"/>
                </a:solidFill>
                <a:latin typeface="Roboto"/>
                <a:ea typeface="Roboto"/>
                <a:cs typeface="Roboto"/>
                <a:sym typeface="Roboto"/>
              </a:rPr>
              <a:t>Areas of High/Low usage </a:t>
            </a:r>
            <a:endParaRPr sz="2200">
              <a:solidFill>
                <a:srgbClr val="1F375D"/>
              </a:solidFill>
              <a:latin typeface="Roboto"/>
              <a:ea typeface="Roboto"/>
              <a:cs typeface="Roboto"/>
              <a:sym typeface="Roboto"/>
            </a:endParaRPr>
          </a:p>
        </p:txBody>
      </p:sp>
      <p:sp>
        <p:nvSpPr>
          <p:cNvPr id="300" name="Google Shape;300;p47"/>
          <p:cNvSpPr txBox="1"/>
          <p:nvPr>
            <p:ph idx="1" type="body"/>
          </p:nvPr>
        </p:nvSpPr>
        <p:spPr>
          <a:xfrm>
            <a:off x="311700" y="1152475"/>
            <a:ext cx="4942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1" name="Google Shape;301;p47"/>
          <p:cNvPicPr preferRelativeResize="0"/>
          <p:nvPr/>
        </p:nvPicPr>
        <p:blipFill>
          <a:blip r:embed="rId3">
            <a:alphaModFix/>
          </a:blip>
          <a:stretch>
            <a:fillRect/>
          </a:stretch>
        </p:blipFill>
        <p:spPr>
          <a:xfrm>
            <a:off x="311700" y="1152475"/>
            <a:ext cx="5254250" cy="3631945"/>
          </a:xfrm>
          <a:prstGeom prst="rect">
            <a:avLst/>
          </a:prstGeom>
          <a:noFill/>
          <a:ln>
            <a:noFill/>
          </a:ln>
        </p:spPr>
      </p:pic>
      <p:sp>
        <p:nvSpPr>
          <p:cNvPr id="302" name="Google Shape;302;p47"/>
          <p:cNvSpPr txBox="1"/>
          <p:nvPr/>
        </p:nvSpPr>
        <p:spPr>
          <a:xfrm>
            <a:off x="5565950" y="1152475"/>
            <a:ext cx="3397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1F375D"/>
                </a:solidFill>
                <a:latin typeface="Lato"/>
                <a:ea typeface="Lato"/>
                <a:cs typeface="Lato"/>
                <a:sym typeface="Lato"/>
              </a:rPr>
              <a:t>All scooter’s rides in month of July</a:t>
            </a:r>
            <a:endParaRPr b="1">
              <a:solidFill>
                <a:srgbClr val="1F375D"/>
              </a:solidFill>
              <a:latin typeface="Lato"/>
              <a:ea typeface="Lato"/>
              <a:cs typeface="Lato"/>
              <a:sym typeface="Lato"/>
            </a:endParaRPr>
          </a:p>
        </p:txBody>
      </p:sp>
      <p:sp>
        <p:nvSpPr>
          <p:cNvPr id="303" name="Google Shape;303;p47"/>
          <p:cNvSpPr txBox="1"/>
          <p:nvPr/>
        </p:nvSpPr>
        <p:spPr>
          <a:xfrm>
            <a:off x="5763875" y="1737050"/>
            <a:ext cx="3068400" cy="172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1F375D"/>
              </a:buClr>
              <a:buSzPts val="1400"/>
              <a:buFont typeface="Lato"/>
              <a:buChar char="●"/>
            </a:pPr>
            <a:r>
              <a:rPr lang="en">
                <a:solidFill>
                  <a:srgbClr val="1F375D"/>
                </a:solidFill>
                <a:latin typeface="Lato"/>
                <a:ea typeface="Lato"/>
                <a:cs typeface="Lato"/>
                <a:sym typeface="Lato"/>
              </a:rPr>
              <a:t>High usage in Nashville downtown area. In </a:t>
            </a:r>
            <a:r>
              <a:rPr lang="en">
                <a:solidFill>
                  <a:srgbClr val="1F375D"/>
                </a:solidFill>
                <a:latin typeface="Lato"/>
                <a:ea typeface="Lato"/>
                <a:cs typeface="Lato"/>
                <a:sym typeface="Lato"/>
              </a:rPr>
              <a:t>zip codes</a:t>
            </a:r>
            <a:r>
              <a:rPr lang="en">
                <a:solidFill>
                  <a:srgbClr val="1F375D"/>
                </a:solidFill>
                <a:latin typeface="Lato"/>
                <a:ea typeface="Lato"/>
                <a:cs typeface="Lato"/>
                <a:sym typeface="Lato"/>
              </a:rPr>
              <a:t> </a:t>
            </a:r>
            <a:endParaRPr>
              <a:solidFill>
                <a:srgbClr val="1F375D"/>
              </a:solidFill>
              <a:latin typeface="Lato"/>
              <a:ea typeface="Lato"/>
              <a:cs typeface="Lato"/>
              <a:sym typeface="Lato"/>
            </a:endParaRPr>
          </a:p>
          <a:p>
            <a:pPr indent="0" lvl="0" marL="457200" rtl="0" algn="l">
              <a:spcBef>
                <a:spcPts val="0"/>
              </a:spcBef>
              <a:spcAft>
                <a:spcPts val="0"/>
              </a:spcAft>
              <a:buNone/>
            </a:pPr>
            <a:r>
              <a:rPr lang="en">
                <a:solidFill>
                  <a:srgbClr val="1F375D"/>
                </a:solidFill>
                <a:highlight>
                  <a:srgbClr val="FFFFFF"/>
                </a:highlight>
                <a:latin typeface="Lato"/>
                <a:ea typeface="Lato"/>
                <a:cs typeface="Lato"/>
                <a:sym typeface="Lato"/>
              </a:rPr>
              <a:t>37203    65135</a:t>
            </a:r>
            <a:endParaRPr>
              <a:solidFill>
                <a:srgbClr val="1F375D"/>
              </a:solidFill>
              <a:highlight>
                <a:srgbClr val="FFFFFF"/>
              </a:highlight>
              <a:latin typeface="Lato"/>
              <a:ea typeface="Lato"/>
              <a:cs typeface="Lato"/>
              <a:sym typeface="Lato"/>
            </a:endParaRPr>
          </a:p>
          <a:p>
            <a:pPr indent="0" lvl="0" marL="457200" rtl="0" algn="l">
              <a:spcBef>
                <a:spcPts val="0"/>
              </a:spcBef>
              <a:spcAft>
                <a:spcPts val="0"/>
              </a:spcAft>
              <a:buNone/>
            </a:pPr>
            <a:r>
              <a:rPr lang="en">
                <a:solidFill>
                  <a:srgbClr val="1F375D"/>
                </a:solidFill>
                <a:highlight>
                  <a:srgbClr val="FFFFFF"/>
                </a:highlight>
                <a:latin typeface="Lato"/>
                <a:ea typeface="Lato"/>
                <a:cs typeface="Lato"/>
                <a:sym typeface="Lato"/>
              </a:rPr>
              <a:t>37201    26237</a:t>
            </a:r>
            <a:endParaRPr>
              <a:solidFill>
                <a:srgbClr val="1F375D"/>
              </a:solidFill>
              <a:highlight>
                <a:srgbClr val="FFFFFF"/>
              </a:highlight>
              <a:latin typeface="Lato"/>
              <a:ea typeface="Lato"/>
              <a:cs typeface="Lato"/>
              <a:sym typeface="Lato"/>
            </a:endParaRPr>
          </a:p>
          <a:p>
            <a:pPr indent="457200" lvl="0" marL="0" rtl="0" algn="l">
              <a:lnSpc>
                <a:spcPct val="115000"/>
              </a:lnSpc>
              <a:spcBef>
                <a:spcPts val="0"/>
              </a:spcBef>
              <a:spcAft>
                <a:spcPts val="0"/>
              </a:spcAft>
              <a:buNone/>
            </a:pPr>
            <a:r>
              <a:rPr lang="en">
                <a:solidFill>
                  <a:srgbClr val="1F375D"/>
                </a:solidFill>
                <a:highlight>
                  <a:srgbClr val="FFFFFF"/>
                </a:highlight>
                <a:latin typeface="Lato"/>
                <a:ea typeface="Lato"/>
                <a:cs typeface="Lato"/>
                <a:sym typeface="Lato"/>
              </a:rPr>
              <a:t>37219    11828</a:t>
            </a:r>
            <a:endParaRPr>
              <a:solidFill>
                <a:srgbClr val="1F375D"/>
              </a:solidFill>
              <a:highlight>
                <a:srgbClr val="FFFFFF"/>
              </a:highlight>
              <a:latin typeface="Lato"/>
              <a:ea typeface="Lato"/>
              <a:cs typeface="Lato"/>
              <a:sym typeface="Lato"/>
            </a:endParaRPr>
          </a:p>
          <a:p>
            <a:pPr indent="-317500" lvl="0" marL="457200" rtl="0" algn="l">
              <a:spcBef>
                <a:spcPts val="0"/>
              </a:spcBef>
              <a:spcAft>
                <a:spcPts val="0"/>
              </a:spcAft>
              <a:buClr>
                <a:srgbClr val="1F375D"/>
              </a:buClr>
              <a:buSzPts val="1400"/>
              <a:buChar char="●"/>
            </a:pPr>
            <a:r>
              <a:rPr lang="en">
                <a:solidFill>
                  <a:srgbClr val="1F375D"/>
                </a:solidFill>
                <a:latin typeface="Lato"/>
                <a:ea typeface="Lato"/>
                <a:cs typeface="Lato"/>
                <a:sym typeface="Lato"/>
              </a:rPr>
              <a:t>Low usage in residential areas of Nashville.</a:t>
            </a:r>
            <a:r>
              <a:rPr lang="en">
                <a:solidFill>
                  <a:srgbClr val="1F375D"/>
                </a:solidFill>
              </a:rPr>
              <a:t> </a:t>
            </a:r>
            <a:endParaRPr>
              <a:solidFill>
                <a:srgbClr val="1F375D"/>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8"/>
          <p:cNvSpPr txBox="1"/>
          <p:nvPr>
            <p:ph type="title"/>
          </p:nvPr>
        </p:nvSpPr>
        <p:spPr>
          <a:xfrm>
            <a:off x="311700" y="3972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2200">
                <a:solidFill>
                  <a:srgbClr val="1F375D"/>
                </a:solidFill>
              </a:rPr>
              <a:t>Areas of High/Low usage </a:t>
            </a:r>
            <a:endParaRPr b="1" sz="2200">
              <a:solidFill>
                <a:srgbClr val="1F375D"/>
              </a:solidFill>
            </a:endParaRPr>
          </a:p>
        </p:txBody>
      </p:sp>
      <p:sp>
        <p:nvSpPr>
          <p:cNvPr id="309" name="Google Shape;309;p48"/>
          <p:cNvSpPr txBox="1"/>
          <p:nvPr>
            <p:ph idx="1" type="body"/>
          </p:nvPr>
        </p:nvSpPr>
        <p:spPr>
          <a:xfrm>
            <a:off x="311700" y="1652325"/>
            <a:ext cx="8520600" cy="2916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0" name="Google Shape;310;p48"/>
          <p:cNvPicPr preferRelativeResize="0"/>
          <p:nvPr/>
        </p:nvPicPr>
        <p:blipFill>
          <a:blip r:embed="rId3">
            <a:alphaModFix/>
          </a:blip>
          <a:stretch>
            <a:fillRect/>
          </a:stretch>
        </p:blipFill>
        <p:spPr>
          <a:xfrm>
            <a:off x="110225" y="1652325"/>
            <a:ext cx="4546538" cy="3336601"/>
          </a:xfrm>
          <a:prstGeom prst="rect">
            <a:avLst/>
          </a:prstGeom>
          <a:noFill/>
          <a:ln>
            <a:noFill/>
          </a:ln>
        </p:spPr>
      </p:pic>
      <p:pic>
        <p:nvPicPr>
          <p:cNvPr id="311" name="Google Shape;311;p48"/>
          <p:cNvPicPr preferRelativeResize="0"/>
          <p:nvPr/>
        </p:nvPicPr>
        <p:blipFill>
          <a:blip r:embed="rId4">
            <a:alphaModFix/>
          </a:blip>
          <a:stretch>
            <a:fillRect/>
          </a:stretch>
        </p:blipFill>
        <p:spPr>
          <a:xfrm>
            <a:off x="4722214" y="1652325"/>
            <a:ext cx="4330985" cy="3336600"/>
          </a:xfrm>
          <a:prstGeom prst="rect">
            <a:avLst/>
          </a:prstGeom>
          <a:noFill/>
          <a:ln>
            <a:noFill/>
          </a:ln>
        </p:spPr>
      </p:pic>
      <p:sp>
        <p:nvSpPr>
          <p:cNvPr id="312" name="Google Shape;312;p48"/>
          <p:cNvSpPr txBox="1"/>
          <p:nvPr/>
        </p:nvSpPr>
        <p:spPr>
          <a:xfrm>
            <a:off x="110225" y="1111050"/>
            <a:ext cx="4546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1F375D"/>
                </a:solidFill>
                <a:latin typeface="Lato"/>
                <a:ea typeface="Lato"/>
                <a:cs typeface="Lato"/>
                <a:sym typeface="Lato"/>
              </a:rPr>
              <a:t>Scooters with over 140 rides in July</a:t>
            </a:r>
            <a:endParaRPr>
              <a:solidFill>
                <a:srgbClr val="1F375D"/>
              </a:solidFill>
              <a:latin typeface="Lato"/>
              <a:ea typeface="Lato"/>
              <a:cs typeface="Lato"/>
              <a:sym typeface="Lato"/>
            </a:endParaRPr>
          </a:p>
        </p:txBody>
      </p:sp>
      <p:sp>
        <p:nvSpPr>
          <p:cNvPr id="313" name="Google Shape;313;p48"/>
          <p:cNvSpPr txBox="1"/>
          <p:nvPr/>
        </p:nvSpPr>
        <p:spPr>
          <a:xfrm>
            <a:off x="4722163" y="1111050"/>
            <a:ext cx="4331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1F375D"/>
                </a:solidFill>
                <a:latin typeface="Lato"/>
                <a:ea typeface="Lato"/>
                <a:cs typeface="Lato"/>
                <a:sym typeface="Lato"/>
              </a:rPr>
              <a:t>Scooters with under 30 rides in July</a:t>
            </a:r>
            <a:endParaRPr>
              <a:solidFill>
                <a:srgbClr val="1F375D"/>
              </a:solidFill>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F375D"/>
        </a:solidFill>
      </p:bgPr>
    </p:bg>
    <p:spTree>
      <p:nvGrpSpPr>
        <p:cNvPr id="317" name="Shape 317"/>
        <p:cNvGrpSpPr/>
        <p:nvPr/>
      </p:nvGrpSpPr>
      <p:grpSpPr>
        <a:xfrm>
          <a:off x="0" y="0"/>
          <a:ext cx="0" cy="0"/>
          <a:chOff x="0" y="0"/>
          <a:chExt cx="0" cy="0"/>
        </a:xfrm>
      </p:grpSpPr>
      <p:sp>
        <p:nvSpPr>
          <p:cNvPr id="318" name="Google Shape;318;p4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200">
                <a:solidFill>
                  <a:schemeClr val="lt1"/>
                </a:solidFill>
                <a:latin typeface="Roboto"/>
                <a:ea typeface="Roboto"/>
                <a:cs typeface="Roboto"/>
                <a:sym typeface="Roboto"/>
              </a:rPr>
              <a:t>Analysis by Time of Day</a:t>
            </a:r>
            <a:endParaRPr b="1" sz="5200">
              <a:solidFill>
                <a:schemeClr val="lt1"/>
              </a:solidFill>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50"/>
          <p:cNvPicPr preferRelativeResize="0"/>
          <p:nvPr/>
        </p:nvPicPr>
        <p:blipFill>
          <a:blip r:embed="rId3">
            <a:alphaModFix/>
          </a:blip>
          <a:stretch>
            <a:fillRect/>
          </a:stretch>
        </p:blipFill>
        <p:spPr>
          <a:xfrm>
            <a:off x="3187975" y="-729225"/>
            <a:ext cx="6495101" cy="6495101"/>
          </a:xfrm>
          <a:prstGeom prst="rect">
            <a:avLst/>
          </a:prstGeom>
          <a:noFill/>
          <a:ln>
            <a:noFill/>
          </a:ln>
        </p:spPr>
      </p:pic>
      <p:sp>
        <p:nvSpPr>
          <p:cNvPr id="324" name="Google Shape;324;p50"/>
          <p:cNvSpPr txBox="1"/>
          <p:nvPr>
            <p:ph type="title"/>
          </p:nvPr>
        </p:nvSpPr>
        <p:spPr>
          <a:xfrm>
            <a:off x="207325" y="228600"/>
            <a:ext cx="3257400" cy="49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1F375D"/>
                </a:solidFill>
                <a:latin typeface="Roboto"/>
                <a:ea typeface="Roboto"/>
                <a:cs typeface="Roboto"/>
                <a:sym typeface="Roboto"/>
              </a:rPr>
              <a:t>Daily Number of Trips</a:t>
            </a:r>
            <a:endParaRPr b="1" sz="2200">
              <a:solidFill>
                <a:srgbClr val="1F375D"/>
              </a:solidFill>
              <a:latin typeface="Roboto"/>
              <a:ea typeface="Roboto"/>
              <a:cs typeface="Roboto"/>
              <a:sym typeface="Roboto"/>
            </a:endParaRPr>
          </a:p>
          <a:p>
            <a:pPr indent="0" lvl="0" marL="0" rtl="0" algn="l">
              <a:spcBef>
                <a:spcPts val="0"/>
              </a:spcBef>
              <a:spcAft>
                <a:spcPts val="0"/>
              </a:spcAft>
              <a:buNone/>
            </a:pPr>
            <a:r>
              <a:t/>
            </a:r>
            <a:endParaRPr b="1" sz="2500"/>
          </a:p>
        </p:txBody>
      </p:sp>
      <p:sp>
        <p:nvSpPr>
          <p:cNvPr id="325" name="Google Shape;325;p50"/>
          <p:cNvSpPr txBox="1"/>
          <p:nvPr>
            <p:ph idx="1" type="body"/>
          </p:nvPr>
        </p:nvSpPr>
        <p:spPr>
          <a:xfrm>
            <a:off x="253825" y="1138400"/>
            <a:ext cx="3469200" cy="35802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Average number of trips: 5,770</a:t>
            </a:r>
            <a:endParaRPr sz="1400">
              <a:solidFill>
                <a:srgbClr val="1F375D"/>
              </a:solidFill>
              <a:latin typeface="Lato"/>
              <a:ea typeface="Lato"/>
              <a:cs typeface="Lato"/>
              <a:sym typeface="Lato"/>
            </a:endParaRPr>
          </a:p>
          <a:p>
            <a:pPr indent="-317500" lvl="0" marL="457200" rtl="0" algn="l">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Least amount of </a:t>
            </a:r>
            <a:r>
              <a:rPr lang="en" sz="1400">
                <a:solidFill>
                  <a:srgbClr val="1F375D"/>
                </a:solidFill>
                <a:latin typeface="Lato"/>
                <a:ea typeface="Lato"/>
                <a:cs typeface="Lato"/>
                <a:sym typeface="Lato"/>
              </a:rPr>
              <a:t>trips</a:t>
            </a:r>
            <a:r>
              <a:rPr lang="en" sz="1400">
                <a:solidFill>
                  <a:srgbClr val="1F375D"/>
                </a:solidFill>
                <a:latin typeface="Lato"/>
                <a:ea typeface="Lato"/>
                <a:cs typeface="Lato"/>
                <a:sym typeface="Lato"/>
              </a:rPr>
              <a:t>: 2,364</a:t>
            </a:r>
            <a:endParaRPr sz="1400">
              <a:solidFill>
                <a:srgbClr val="1F375D"/>
              </a:solidFill>
              <a:latin typeface="Lato"/>
              <a:ea typeface="Lato"/>
              <a:cs typeface="Lato"/>
              <a:sym typeface="Lato"/>
            </a:endParaRPr>
          </a:p>
          <a:p>
            <a:pPr indent="-317500" lvl="0" marL="457200" rtl="0" algn="l">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Most amount of </a:t>
            </a:r>
            <a:r>
              <a:rPr lang="en" sz="1400">
                <a:solidFill>
                  <a:srgbClr val="1F375D"/>
                </a:solidFill>
                <a:latin typeface="Lato"/>
                <a:ea typeface="Lato"/>
                <a:cs typeface="Lato"/>
                <a:sym typeface="Lato"/>
              </a:rPr>
              <a:t>trips</a:t>
            </a:r>
            <a:r>
              <a:rPr lang="en" sz="1400">
                <a:solidFill>
                  <a:srgbClr val="1F375D"/>
                </a:solidFill>
                <a:latin typeface="Lato"/>
                <a:ea typeface="Lato"/>
                <a:cs typeface="Lato"/>
                <a:sym typeface="Lato"/>
              </a:rPr>
              <a:t>: 14,123</a:t>
            </a:r>
            <a:br>
              <a:rPr lang="en" sz="1400">
                <a:solidFill>
                  <a:srgbClr val="1F375D"/>
                </a:solidFill>
                <a:latin typeface="Lato"/>
                <a:ea typeface="Lato"/>
                <a:cs typeface="Lato"/>
                <a:sym typeface="Lato"/>
              </a:rPr>
            </a:br>
            <a:endParaRPr sz="1400">
              <a:solidFill>
                <a:srgbClr val="1F375D"/>
              </a:solidFill>
              <a:latin typeface="Lato"/>
              <a:ea typeface="Lato"/>
              <a:cs typeface="Lato"/>
              <a:sym typeface="Lato"/>
            </a:endParaRPr>
          </a:p>
          <a:p>
            <a:pPr indent="-317500" lvl="0" marL="457200" rtl="0" algn="l">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Includes all 7 companies</a:t>
            </a:r>
            <a:endParaRPr sz="1400">
              <a:solidFill>
                <a:srgbClr val="1F375D"/>
              </a:solidFill>
              <a:latin typeface="Lato"/>
              <a:ea typeface="Lato"/>
              <a:cs typeface="Lato"/>
              <a:sym typeface="Lato"/>
            </a:endParaRPr>
          </a:p>
          <a:p>
            <a:pPr indent="-317500" lvl="0" marL="457200" rtl="0" algn="l">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Usage peaks on weekends</a:t>
            </a:r>
            <a:endParaRPr sz="1400">
              <a:solidFill>
                <a:srgbClr val="1F375D"/>
              </a:solidFill>
              <a:latin typeface="Lato"/>
              <a:ea typeface="Lato"/>
              <a:cs typeface="Lato"/>
              <a:sym typeface="Lato"/>
            </a:endParaRPr>
          </a:p>
          <a:p>
            <a:pPr indent="-317500" lvl="0" marL="457200" rtl="0" algn="l">
              <a:spcBef>
                <a:spcPts val="0"/>
              </a:spcBef>
              <a:spcAft>
                <a:spcPts val="0"/>
              </a:spcAft>
              <a:buClr>
                <a:srgbClr val="1F375D"/>
              </a:buClr>
              <a:buSzPts val="1400"/>
              <a:buFont typeface="Lato"/>
              <a:buChar char="●"/>
            </a:pPr>
            <a:r>
              <a:rPr b="1" lang="en" sz="1400">
                <a:solidFill>
                  <a:srgbClr val="1F375D"/>
                </a:solidFill>
                <a:latin typeface="Lato"/>
                <a:ea typeface="Lato"/>
                <a:cs typeface="Lato"/>
                <a:sym typeface="Lato"/>
              </a:rPr>
              <a:t>May 25th-26th</a:t>
            </a:r>
            <a:r>
              <a:rPr lang="en" sz="1400">
                <a:solidFill>
                  <a:srgbClr val="1F375D"/>
                </a:solidFill>
                <a:latin typeface="Lato"/>
                <a:ea typeface="Lato"/>
                <a:cs typeface="Lato"/>
                <a:sym typeface="Lato"/>
              </a:rPr>
              <a:t>: Memorial Day Weekend </a:t>
            </a:r>
            <a:endParaRPr sz="1400">
              <a:solidFill>
                <a:srgbClr val="1F375D"/>
              </a:solidFill>
              <a:latin typeface="Lato"/>
              <a:ea typeface="Lato"/>
              <a:cs typeface="Lato"/>
              <a:sym typeface="Lato"/>
            </a:endParaRPr>
          </a:p>
          <a:p>
            <a:pPr indent="-317500" lvl="0" marL="457200" rtl="0" algn="l">
              <a:spcBef>
                <a:spcPts val="0"/>
              </a:spcBef>
              <a:spcAft>
                <a:spcPts val="0"/>
              </a:spcAft>
              <a:buClr>
                <a:srgbClr val="1F375D"/>
              </a:buClr>
              <a:buSzPts val="1400"/>
              <a:buFont typeface="Lato"/>
              <a:buChar char="●"/>
            </a:pPr>
            <a:r>
              <a:rPr b="1" lang="en" sz="1400">
                <a:solidFill>
                  <a:srgbClr val="1F375D"/>
                </a:solidFill>
                <a:latin typeface="Lato"/>
                <a:ea typeface="Lato"/>
                <a:cs typeface="Lato"/>
                <a:sym typeface="Lato"/>
              </a:rPr>
              <a:t>June 8th - 9th</a:t>
            </a:r>
            <a:r>
              <a:rPr lang="en" sz="1400">
                <a:solidFill>
                  <a:srgbClr val="1F375D"/>
                </a:solidFill>
                <a:latin typeface="Lato"/>
                <a:ea typeface="Lato"/>
                <a:cs typeface="Lato"/>
                <a:sym typeface="Lato"/>
              </a:rPr>
              <a:t>: CMA Fest</a:t>
            </a:r>
            <a:endParaRPr sz="1400">
              <a:solidFill>
                <a:srgbClr val="1F375D"/>
              </a:solidFill>
              <a:latin typeface="Lato"/>
              <a:ea typeface="Lato"/>
              <a:cs typeface="Lato"/>
              <a:sym typeface="Lato"/>
            </a:endParaRPr>
          </a:p>
          <a:p>
            <a:pPr indent="-317500" lvl="0" marL="457200" rtl="0" algn="l">
              <a:spcBef>
                <a:spcPts val="0"/>
              </a:spcBef>
              <a:spcAft>
                <a:spcPts val="0"/>
              </a:spcAft>
              <a:buClr>
                <a:srgbClr val="1F375D"/>
              </a:buClr>
              <a:buSzPts val="1400"/>
              <a:buFont typeface="Lato"/>
              <a:buChar char="●"/>
            </a:pPr>
            <a:r>
              <a:rPr b="1" lang="en" sz="1400">
                <a:solidFill>
                  <a:srgbClr val="1F375D"/>
                </a:solidFill>
                <a:latin typeface="Lato"/>
                <a:ea typeface="Lato"/>
                <a:cs typeface="Lato"/>
                <a:sym typeface="Lato"/>
              </a:rPr>
              <a:t>July</a:t>
            </a:r>
            <a:r>
              <a:rPr lang="en" sz="1400">
                <a:solidFill>
                  <a:srgbClr val="1F375D"/>
                </a:solidFill>
                <a:latin typeface="Lato"/>
                <a:ea typeface="Lato"/>
                <a:cs typeface="Lato"/>
                <a:sym typeface="Lato"/>
              </a:rPr>
              <a:t>: weekends</a:t>
            </a:r>
            <a:endParaRPr sz="1400">
              <a:solidFill>
                <a:srgbClr val="1F375D"/>
              </a:solidFill>
              <a:latin typeface="Lato"/>
              <a:ea typeface="Lato"/>
              <a:cs typeface="Lato"/>
              <a:sym typeface="Lato"/>
            </a:endParaRPr>
          </a:p>
          <a:p>
            <a:pPr indent="0" lvl="0" marL="0" rtl="0" algn="l">
              <a:lnSpc>
                <a:spcPct val="100000"/>
              </a:lnSpc>
              <a:spcBef>
                <a:spcPts val="1200"/>
              </a:spcBef>
              <a:spcAft>
                <a:spcPts val="0"/>
              </a:spcAft>
              <a:buClr>
                <a:schemeClr val="dk1"/>
              </a:buClr>
              <a:buSzPts val="1100"/>
              <a:buFont typeface="Arial"/>
              <a:buNone/>
            </a:pPr>
            <a:r>
              <a:t/>
            </a:r>
            <a:endParaRPr sz="1400">
              <a:solidFill>
                <a:schemeClr val="dk1"/>
              </a:solidFill>
              <a:latin typeface="Lato"/>
              <a:ea typeface="Lato"/>
              <a:cs typeface="Lato"/>
              <a:sym typeface="Lato"/>
            </a:endParaRPr>
          </a:p>
          <a:p>
            <a:pPr indent="0" lvl="0" marL="0" rtl="0" algn="l">
              <a:spcBef>
                <a:spcPts val="0"/>
              </a:spcBef>
              <a:spcAft>
                <a:spcPts val="1200"/>
              </a:spcAft>
              <a:buNone/>
            </a:pPr>
            <a:r>
              <a:t/>
            </a:r>
            <a:endParaRPr/>
          </a:p>
        </p:txBody>
      </p:sp>
      <p:sp>
        <p:nvSpPr>
          <p:cNvPr id="326" name="Google Shape;326;p50"/>
          <p:cNvSpPr txBox="1"/>
          <p:nvPr/>
        </p:nvSpPr>
        <p:spPr>
          <a:xfrm rot="-5400000">
            <a:off x="1220450" y="2245350"/>
            <a:ext cx="5067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FFFF"/>
                </a:solidFill>
                <a:highlight>
                  <a:srgbClr val="FFFFFF"/>
                </a:highlight>
                <a:latin typeface="Lato"/>
                <a:ea typeface="Lato"/>
                <a:cs typeface="Lato"/>
                <a:sym typeface="Lato"/>
              </a:rPr>
              <a:t>Number of Rides                                Number of Rides                       Number of Rides</a:t>
            </a:r>
            <a:endParaRPr sz="1100">
              <a:solidFill>
                <a:srgbClr val="FFFFFF"/>
              </a:solidFill>
              <a:highlight>
                <a:srgbClr val="FFFFFF"/>
              </a:highlight>
              <a:latin typeface="Lato"/>
              <a:ea typeface="Lato"/>
              <a:cs typeface="Lato"/>
              <a:sym typeface="Lato"/>
            </a:endParaRPr>
          </a:p>
          <a:p>
            <a:pPr indent="0" lvl="0" marL="0" rtl="0" algn="ctr">
              <a:spcBef>
                <a:spcPts val="0"/>
              </a:spcBef>
              <a:spcAft>
                <a:spcPts val="0"/>
              </a:spcAft>
              <a:buNone/>
            </a:pPr>
            <a:r>
              <a:t/>
            </a:r>
            <a:endParaRPr sz="1100">
              <a:solidFill>
                <a:srgbClr val="FFFFFF"/>
              </a:solidFill>
              <a:highlight>
                <a:srgbClr val="FFFFFF"/>
              </a:highlight>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51"/>
          <p:cNvPicPr preferRelativeResize="0"/>
          <p:nvPr/>
        </p:nvPicPr>
        <p:blipFill>
          <a:blip r:embed="rId3">
            <a:alphaModFix/>
          </a:blip>
          <a:stretch>
            <a:fillRect/>
          </a:stretch>
        </p:blipFill>
        <p:spPr>
          <a:xfrm>
            <a:off x="457200" y="457200"/>
            <a:ext cx="8331190" cy="4686300"/>
          </a:xfrm>
          <a:prstGeom prst="rect">
            <a:avLst/>
          </a:prstGeom>
          <a:noFill/>
          <a:ln>
            <a:noFill/>
          </a:ln>
        </p:spPr>
      </p:pic>
      <p:sp>
        <p:nvSpPr>
          <p:cNvPr id="332" name="Google Shape;332;p51"/>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2200">
                <a:solidFill>
                  <a:srgbClr val="1F375D"/>
                </a:solidFill>
                <a:latin typeface="Roboto"/>
                <a:ea typeface="Roboto"/>
                <a:cs typeface="Roboto"/>
                <a:sym typeface="Roboto"/>
              </a:rPr>
              <a:t>Trips per Time Segment </a:t>
            </a:r>
            <a:endParaRPr b="1" sz="2200">
              <a:solidFill>
                <a:srgbClr val="1F375D"/>
              </a:solidFill>
              <a:latin typeface="Roboto"/>
              <a:ea typeface="Roboto"/>
              <a:cs typeface="Roboto"/>
              <a:sym typeface="Roboto"/>
            </a:endParaRPr>
          </a:p>
          <a:p>
            <a:pPr indent="0" lvl="0" marL="0" rtl="0" algn="l">
              <a:spcBef>
                <a:spcPts val="1200"/>
              </a:spcBef>
              <a:spcAft>
                <a:spcPts val="0"/>
              </a:spcAft>
              <a:buNone/>
            </a:pPr>
            <a:r>
              <a:t/>
            </a:r>
            <a:endParaRPr b="1" sz="2500">
              <a:latin typeface="Roboto"/>
              <a:ea typeface="Roboto"/>
              <a:cs typeface="Roboto"/>
              <a:sym typeface="Roboto"/>
            </a:endParaRPr>
          </a:p>
          <a:p>
            <a:pPr indent="0" lvl="0" marL="0" rtl="0" algn="l">
              <a:spcBef>
                <a:spcPts val="0"/>
              </a:spcBef>
              <a:spcAft>
                <a:spcPts val="0"/>
              </a:spcAft>
              <a:buNone/>
            </a:pPr>
            <a:r>
              <a:t/>
            </a:r>
            <a:endParaRPr b="1" sz="2500"/>
          </a:p>
        </p:txBody>
      </p:sp>
      <p:sp>
        <p:nvSpPr>
          <p:cNvPr id="333" name="Google Shape;333;p51"/>
          <p:cNvSpPr txBox="1"/>
          <p:nvPr/>
        </p:nvSpPr>
        <p:spPr>
          <a:xfrm rot="-5400000">
            <a:off x="-1101225" y="2610425"/>
            <a:ext cx="3397500" cy="6927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FFFF"/>
                </a:solidFill>
                <a:highlight>
                  <a:srgbClr val="FFFFFF"/>
                </a:highlight>
                <a:latin typeface="Lato"/>
                <a:ea typeface="Lato"/>
                <a:cs typeface="Lato"/>
                <a:sym typeface="Lato"/>
              </a:rPr>
              <a:t>Number of Rides                                Number of Rides                       Number of Rides</a:t>
            </a:r>
            <a:endParaRPr sz="1100">
              <a:solidFill>
                <a:srgbClr val="FFFFFF"/>
              </a:solidFill>
              <a:highlight>
                <a:srgbClr val="FFFFFF"/>
              </a:highlight>
              <a:latin typeface="Lato"/>
              <a:ea typeface="Lato"/>
              <a:cs typeface="Lato"/>
              <a:sym typeface="Lato"/>
            </a:endParaRPr>
          </a:p>
          <a:p>
            <a:pPr indent="0" lvl="0" marL="0" rtl="0" algn="ctr">
              <a:spcBef>
                <a:spcPts val="0"/>
              </a:spcBef>
              <a:spcAft>
                <a:spcPts val="0"/>
              </a:spcAft>
              <a:buNone/>
            </a:pPr>
            <a:r>
              <a:t/>
            </a:r>
            <a:endParaRPr sz="1100">
              <a:solidFill>
                <a:srgbClr val="FFFFFF"/>
              </a:solidFill>
              <a:highlight>
                <a:srgbClr val="FFFFFF"/>
              </a:highlight>
              <a:latin typeface="Lato"/>
              <a:ea typeface="Lato"/>
              <a:cs typeface="Lato"/>
              <a:sym typeface="Lato"/>
            </a:endParaRPr>
          </a:p>
        </p:txBody>
      </p:sp>
      <p:sp>
        <p:nvSpPr>
          <p:cNvPr id="334" name="Google Shape;334;p51"/>
          <p:cNvSpPr txBox="1"/>
          <p:nvPr/>
        </p:nvSpPr>
        <p:spPr>
          <a:xfrm rot="-5400000">
            <a:off x="4394550" y="2448075"/>
            <a:ext cx="354900" cy="49254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FFFF"/>
                </a:solidFill>
                <a:highlight>
                  <a:srgbClr val="FFFFFF"/>
                </a:highlight>
                <a:latin typeface="Lato"/>
                <a:ea typeface="Lato"/>
                <a:cs typeface="Lato"/>
                <a:sym typeface="Lato"/>
              </a:rPr>
              <a:t>Number of Rides                                Number of Rides                       Number of Rides</a:t>
            </a:r>
            <a:endParaRPr sz="1100">
              <a:solidFill>
                <a:srgbClr val="FFFFFF"/>
              </a:solidFill>
              <a:highlight>
                <a:srgbClr val="FFFFFF"/>
              </a:highlight>
              <a:latin typeface="Lato"/>
              <a:ea typeface="Lato"/>
              <a:cs typeface="Lato"/>
              <a:sym typeface="Lato"/>
            </a:endParaRPr>
          </a:p>
          <a:p>
            <a:pPr indent="0" lvl="0" marL="0" rtl="0" algn="ctr">
              <a:spcBef>
                <a:spcPts val="0"/>
              </a:spcBef>
              <a:spcAft>
                <a:spcPts val="0"/>
              </a:spcAft>
              <a:buNone/>
            </a:pPr>
            <a:r>
              <a:t/>
            </a:r>
            <a:endParaRPr sz="1100">
              <a:solidFill>
                <a:srgbClr val="FFFFFF"/>
              </a:solidFill>
              <a:highlight>
                <a:srgbClr val="FFFFFF"/>
              </a:highlight>
              <a:latin typeface="Lato"/>
              <a:ea typeface="Lato"/>
              <a:cs typeface="Lato"/>
              <a:sym typeface="Lato"/>
            </a:endParaRPr>
          </a:p>
        </p:txBody>
      </p:sp>
      <p:sp>
        <p:nvSpPr>
          <p:cNvPr id="335" name="Google Shape;335;p51"/>
          <p:cNvSpPr txBox="1"/>
          <p:nvPr/>
        </p:nvSpPr>
        <p:spPr>
          <a:xfrm rot="-5400000">
            <a:off x="-1152500" y="2630850"/>
            <a:ext cx="342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1F375D"/>
                </a:solidFill>
                <a:latin typeface="Roboto"/>
                <a:ea typeface="Roboto"/>
                <a:cs typeface="Roboto"/>
                <a:sym typeface="Roboto"/>
              </a:rPr>
              <a:t>Number of Trips</a:t>
            </a:r>
            <a:endParaRPr>
              <a:solidFill>
                <a:srgbClr val="1F375D"/>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200">
                <a:solidFill>
                  <a:srgbClr val="1F375D"/>
                </a:solidFill>
                <a:latin typeface="Roboto"/>
                <a:ea typeface="Roboto"/>
                <a:cs typeface="Roboto"/>
                <a:sym typeface="Roboto"/>
              </a:rPr>
              <a:t>Overview</a:t>
            </a:r>
            <a:endParaRPr b="1" sz="2200">
              <a:solidFill>
                <a:srgbClr val="1F375D"/>
              </a:solidFill>
              <a:latin typeface="Roboto"/>
              <a:ea typeface="Roboto"/>
              <a:cs typeface="Roboto"/>
              <a:sym typeface="Roboto"/>
            </a:endParaRPr>
          </a:p>
        </p:txBody>
      </p:sp>
      <p:sp>
        <p:nvSpPr>
          <p:cNvPr id="74" name="Google Shape;74;p16"/>
          <p:cNvSpPr txBox="1"/>
          <p:nvPr>
            <p:ph idx="1" type="body"/>
          </p:nvPr>
        </p:nvSpPr>
        <p:spPr>
          <a:xfrm>
            <a:off x="311700" y="1152475"/>
            <a:ext cx="8520600" cy="37620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1F375D"/>
              </a:buClr>
              <a:buSzPts val="1400"/>
              <a:buFont typeface="Lato"/>
              <a:buChar char="●"/>
            </a:pPr>
            <a:r>
              <a:rPr b="1" lang="en" sz="1400">
                <a:solidFill>
                  <a:srgbClr val="1F375D"/>
                </a:solidFill>
                <a:latin typeface="Lato"/>
                <a:ea typeface="Lato"/>
                <a:cs typeface="Lato"/>
                <a:sym typeface="Lato"/>
              </a:rPr>
              <a:t>Goal</a:t>
            </a:r>
            <a:r>
              <a:rPr lang="en" sz="1400">
                <a:solidFill>
                  <a:srgbClr val="1F375D"/>
                </a:solidFill>
                <a:latin typeface="Lato"/>
                <a:ea typeface="Lato"/>
                <a:cs typeface="Lato"/>
                <a:sym typeface="Lato"/>
              </a:rPr>
              <a:t> - </a:t>
            </a:r>
            <a:r>
              <a:rPr lang="en" sz="1400">
                <a:solidFill>
                  <a:srgbClr val="1F375D"/>
                </a:solidFill>
                <a:latin typeface="Lato"/>
                <a:ea typeface="Lato"/>
                <a:cs typeface="Lato"/>
                <a:sym typeface="Lato"/>
              </a:rPr>
              <a:t>Find the ideal density of available scooters</a:t>
            </a:r>
            <a:endParaRPr sz="1400">
              <a:solidFill>
                <a:srgbClr val="1F375D"/>
              </a:solidFill>
              <a:latin typeface="Lato"/>
              <a:ea typeface="Lato"/>
              <a:cs typeface="Lato"/>
              <a:sym typeface="Lato"/>
            </a:endParaRPr>
          </a:p>
          <a:p>
            <a:pPr indent="-317500" lvl="1" marL="914400" rtl="0" algn="l">
              <a:spcBef>
                <a:spcPts val="0"/>
              </a:spcBef>
              <a:spcAft>
                <a:spcPts val="0"/>
              </a:spcAft>
              <a:buClr>
                <a:srgbClr val="1F375D"/>
              </a:buClr>
              <a:buSzPts val="1400"/>
              <a:buFont typeface="Lato"/>
              <a:buChar char="○"/>
            </a:pPr>
            <a:r>
              <a:rPr lang="en">
                <a:solidFill>
                  <a:srgbClr val="1F375D"/>
                </a:solidFill>
                <a:latin typeface="Lato"/>
                <a:ea typeface="Lato"/>
                <a:cs typeface="Lato"/>
                <a:sym typeface="Lato"/>
              </a:rPr>
              <a:t>Enable scooters to serve our transportation goals</a:t>
            </a:r>
            <a:endParaRPr>
              <a:solidFill>
                <a:srgbClr val="1F375D"/>
              </a:solidFill>
              <a:latin typeface="Lato"/>
              <a:ea typeface="Lato"/>
              <a:cs typeface="Lato"/>
              <a:sym typeface="Lato"/>
            </a:endParaRPr>
          </a:p>
          <a:p>
            <a:pPr indent="-317500" lvl="1" marL="914400" rtl="0" algn="l">
              <a:spcBef>
                <a:spcPts val="0"/>
              </a:spcBef>
              <a:spcAft>
                <a:spcPts val="0"/>
              </a:spcAft>
              <a:buClr>
                <a:srgbClr val="1F375D"/>
              </a:buClr>
              <a:buSzPts val="1400"/>
              <a:buFont typeface="Lato"/>
              <a:buChar char="○"/>
            </a:pPr>
            <a:r>
              <a:rPr lang="en">
                <a:solidFill>
                  <a:srgbClr val="1F375D"/>
                </a:solidFill>
                <a:latin typeface="Lato"/>
                <a:ea typeface="Lato"/>
                <a:cs typeface="Lato"/>
                <a:sym typeface="Lato"/>
              </a:rPr>
              <a:t>Discourage scooters piling up on sidewalks</a:t>
            </a:r>
            <a:endParaRPr>
              <a:solidFill>
                <a:srgbClr val="1F375D"/>
              </a:solidFill>
              <a:latin typeface="Lato"/>
              <a:ea typeface="Lato"/>
              <a:cs typeface="Lato"/>
              <a:sym typeface="Lato"/>
            </a:endParaRPr>
          </a:p>
          <a:p>
            <a:pPr indent="-317500" lvl="1" marL="914400" rtl="0" algn="l">
              <a:spcBef>
                <a:spcPts val="0"/>
              </a:spcBef>
              <a:spcAft>
                <a:spcPts val="0"/>
              </a:spcAft>
              <a:buClr>
                <a:srgbClr val="1F375D"/>
              </a:buClr>
              <a:buSzPts val="1400"/>
              <a:buFont typeface="Lato"/>
              <a:buChar char="○"/>
            </a:pPr>
            <a:r>
              <a:rPr lang="en">
                <a:solidFill>
                  <a:srgbClr val="1F375D"/>
                </a:solidFill>
                <a:latin typeface="Lato"/>
                <a:ea typeface="Lato"/>
                <a:cs typeface="Lato"/>
                <a:sym typeface="Lato"/>
              </a:rPr>
              <a:t>Keep it economically viable for companies to operate equitably in the city</a:t>
            </a:r>
            <a:endParaRPr>
              <a:solidFill>
                <a:srgbClr val="1F375D"/>
              </a:solidFill>
              <a:latin typeface="Lato"/>
              <a:ea typeface="Lato"/>
              <a:cs typeface="Lato"/>
              <a:sym typeface="Lato"/>
            </a:endParaRPr>
          </a:p>
          <a:p>
            <a:pPr indent="0" lvl="0" marL="0" rtl="0" algn="l">
              <a:spcBef>
                <a:spcPts val="1200"/>
              </a:spcBef>
              <a:spcAft>
                <a:spcPts val="0"/>
              </a:spcAft>
              <a:buNone/>
            </a:pPr>
            <a:r>
              <a:t/>
            </a:r>
            <a:endParaRPr>
              <a:solidFill>
                <a:srgbClr val="1F375D"/>
              </a:solidFill>
              <a:latin typeface="Lato"/>
              <a:ea typeface="Lato"/>
              <a:cs typeface="Lato"/>
              <a:sym typeface="Lato"/>
            </a:endParaRPr>
          </a:p>
          <a:p>
            <a:pPr indent="-317500" lvl="0" marL="457200" rtl="0" algn="l">
              <a:spcBef>
                <a:spcPts val="1200"/>
              </a:spcBef>
              <a:spcAft>
                <a:spcPts val="0"/>
              </a:spcAft>
              <a:buClr>
                <a:srgbClr val="1F375D"/>
              </a:buClr>
              <a:buSzPts val="1400"/>
              <a:buFont typeface="Lato"/>
              <a:buChar char="●"/>
            </a:pPr>
            <a:r>
              <a:rPr b="1" lang="en" sz="1400">
                <a:solidFill>
                  <a:srgbClr val="1F375D"/>
                </a:solidFill>
                <a:latin typeface="Lato"/>
                <a:ea typeface="Lato"/>
                <a:cs typeface="Lato"/>
                <a:sym typeface="Lato"/>
              </a:rPr>
              <a:t>Objectives</a:t>
            </a:r>
            <a:endParaRPr b="1" sz="1400">
              <a:solidFill>
                <a:srgbClr val="1F375D"/>
              </a:solidFill>
              <a:latin typeface="Lato"/>
              <a:ea typeface="Lato"/>
              <a:cs typeface="Lato"/>
              <a:sym typeface="Lato"/>
            </a:endParaRPr>
          </a:p>
          <a:p>
            <a:pPr indent="-317500" lvl="1" marL="914400" rtl="0" algn="l">
              <a:spcBef>
                <a:spcPts val="0"/>
              </a:spcBef>
              <a:spcAft>
                <a:spcPts val="0"/>
              </a:spcAft>
              <a:buClr>
                <a:srgbClr val="1F375D"/>
              </a:buClr>
              <a:buSzPts val="1400"/>
              <a:buFont typeface="Lato"/>
              <a:buChar char="○"/>
            </a:pPr>
            <a:r>
              <a:rPr lang="en">
                <a:solidFill>
                  <a:srgbClr val="1F375D"/>
                </a:solidFill>
                <a:latin typeface="Lato"/>
                <a:ea typeface="Lato"/>
                <a:cs typeface="Lato"/>
                <a:sym typeface="Lato"/>
              </a:rPr>
              <a:t>Explore the data</a:t>
            </a:r>
            <a:endParaRPr>
              <a:solidFill>
                <a:srgbClr val="1F375D"/>
              </a:solidFill>
              <a:latin typeface="Lato"/>
              <a:ea typeface="Lato"/>
              <a:cs typeface="Lato"/>
              <a:sym typeface="Lato"/>
            </a:endParaRPr>
          </a:p>
          <a:p>
            <a:pPr indent="-317500" lvl="1" marL="914400" rtl="0" algn="l">
              <a:spcBef>
                <a:spcPts val="0"/>
              </a:spcBef>
              <a:spcAft>
                <a:spcPts val="0"/>
              </a:spcAft>
              <a:buClr>
                <a:srgbClr val="1F375D"/>
              </a:buClr>
              <a:buSzPts val="1400"/>
              <a:buFont typeface="Lato"/>
              <a:buChar char="○"/>
            </a:pPr>
            <a:r>
              <a:rPr lang="en">
                <a:solidFill>
                  <a:srgbClr val="1F375D"/>
                </a:solidFill>
                <a:latin typeface="Lato"/>
                <a:ea typeface="Lato"/>
                <a:cs typeface="Lato"/>
                <a:sym typeface="Lato"/>
              </a:rPr>
              <a:t>Clean up the data</a:t>
            </a:r>
            <a:endParaRPr>
              <a:solidFill>
                <a:srgbClr val="1F375D"/>
              </a:solidFill>
              <a:latin typeface="Lato"/>
              <a:ea typeface="Lato"/>
              <a:cs typeface="Lato"/>
              <a:sym typeface="Lato"/>
            </a:endParaRPr>
          </a:p>
          <a:p>
            <a:pPr indent="-317500" lvl="1" marL="914400" rtl="0" algn="l">
              <a:spcBef>
                <a:spcPts val="0"/>
              </a:spcBef>
              <a:spcAft>
                <a:spcPts val="0"/>
              </a:spcAft>
              <a:buClr>
                <a:srgbClr val="1F375D"/>
              </a:buClr>
              <a:buSzPts val="1400"/>
              <a:buFont typeface="Lato"/>
              <a:buChar char="○"/>
            </a:pPr>
            <a:r>
              <a:rPr lang="en">
                <a:solidFill>
                  <a:srgbClr val="1F375D"/>
                </a:solidFill>
                <a:latin typeface="Lato"/>
                <a:ea typeface="Lato"/>
                <a:cs typeface="Lato"/>
                <a:sym typeface="Lato"/>
              </a:rPr>
              <a:t>Analyze the data </a:t>
            </a:r>
            <a:endParaRPr>
              <a:solidFill>
                <a:srgbClr val="1F375D"/>
              </a:solidFill>
              <a:latin typeface="Lato"/>
              <a:ea typeface="Lato"/>
              <a:cs typeface="Lato"/>
              <a:sym typeface="Lato"/>
            </a:endParaRPr>
          </a:p>
          <a:p>
            <a:pPr indent="-317500" lvl="1" marL="914400" rtl="0" algn="l">
              <a:spcBef>
                <a:spcPts val="0"/>
              </a:spcBef>
              <a:spcAft>
                <a:spcPts val="0"/>
              </a:spcAft>
              <a:buClr>
                <a:srgbClr val="1F375D"/>
              </a:buClr>
              <a:buSzPts val="1400"/>
              <a:buFont typeface="Lato"/>
              <a:buChar char="○"/>
            </a:pPr>
            <a:r>
              <a:rPr lang="en">
                <a:solidFill>
                  <a:srgbClr val="1F375D"/>
                </a:solidFill>
                <a:latin typeface="Lato"/>
                <a:ea typeface="Lato"/>
                <a:cs typeface="Lato"/>
                <a:sym typeface="Lato"/>
              </a:rPr>
              <a:t>Develop</a:t>
            </a:r>
            <a:r>
              <a:rPr lang="en">
                <a:solidFill>
                  <a:srgbClr val="1F375D"/>
                </a:solidFill>
                <a:latin typeface="Lato"/>
                <a:ea typeface="Lato"/>
                <a:cs typeface="Lato"/>
                <a:sym typeface="Lato"/>
              </a:rPr>
              <a:t> insights that are supported by our findings</a:t>
            </a:r>
            <a:endParaRPr>
              <a:solidFill>
                <a:srgbClr val="1F375D"/>
              </a:solidFill>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52"/>
          <p:cNvPicPr preferRelativeResize="0"/>
          <p:nvPr/>
        </p:nvPicPr>
        <p:blipFill>
          <a:blip r:embed="rId3">
            <a:alphaModFix/>
          </a:blip>
          <a:stretch>
            <a:fillRect/>
          </a:stretch>
        </p:blipFill>
        <p:spPr>
          <a:xfrm>
            <a:off x="2903242" y="-549776"/>
            <a:ext cx="6264051" cy="6264051"/>
          </a:xfrm>
          <a:prstGeom prst="rect">
            <a:avLst/>
          </a:prstGeom>
          <a:noFill/>
          <a:ln>
            <a:noFill/>
          </a:ln>
        </p:spPr>
      </p:pic>
      <p:sp>
        <p:nvSpPr>
          <p:cNvPr id="341" name="Google Shape;341;p52"/>
          <p:cNvSpPr txBox="1"/>
          <p:nvPr>
            <p:ph type="title"/>
          </p:nvPr>
        </p:nvSpPr>
        <p:spPr>
          <a:xfrm>
            <a:off x="241050" y="282825"/>
            <a:ext cx="2888100" cy="9804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2200">
                <a:solidFill>
                  <a:srgbClr val="1F375D"/>
                </a:solidFill>
                <a:latin typeface="Roboto"/>
                <a:ea typeface="Roboto"/>
                <a:cs typeface="Roboto"/>
                <a:sym typeface="Roboto"/>
              </a:rPr>
              <a:t>Number of Scooters Per Day with 3+ Trips</a:t>
            </a:r>
            <a:endParaRPr b="1" sz="2200">
              <a:solidFill>
                <a:srgbClr val="1F375D"/>
              </a:solidFill>
              <a:latin typeface="Roboto"/>
              <a:ea typeface="Roboto"/>
              <a:cs typeface="Roboto"/>
              <a:sym typeface="Roboto"/>
            </a:endParaRPr>
          </a:p>
          <a:p>
            <a:pPr indent="0" lvl="0" marL="0" rtl="0" algn="l">
              <a:spcBef>
                <a:spcPts val="1200"/>
              </a:spcBef>
              <a:spcAft>
                <a:spcPts val="0"/>
              </a:spcAft>
              <a:buNone/>
            </a:pPr>
            <a:r>
              <a:t/>
            </a:r>
            <a:endParaRPr b="1" sz="2500">
              <a:latin typeface="Roboto"/>
              <a:ea typeface="Roboto"/>
              <a:cs typeface="Roboto"/>
              <a:sym typeface="Roboto"/>
            </a:endParaRPr>
          </a:p>
          <a:p>
            <a:pPr indent="0" lvl="0" marL="0" rtl="0" algn="l">
              <a:spcBef>
                <a:spcPts val="0"/>
              </a:spcBef>
              <a:spcAft>
                <a:spcPts val="0"/>
              </a:spcAft>
              <a:buNone/>
            </a:pPr>
            <a:r>
              <a:t/>
            </a:r>
            <a:endParaRPr sz="900">
              <a:solidFill>
                <a:schemeClr val="dk2"/>
              </a:solidFill>
              <a:latin typeface="Lato"/>
              <a:ea typeface="Lato"/>
              <a:cs typeface="Lato"/>
              <a:sym typeface="Lato"/>
            </a:endParaRPr>
          </a:p>
          <a:p>
            <a:pPr indent="0" lvl="0" marL="0" rtl="0" algn="l">
              <a:spcBef>
                <a:spcPts val="0"/>
              </a:spcBef>
              <a:spcAft>
                <a:spcPts val="0"/>
              </a:spcAft>
              <a:buNone/>
            </a:pPr>
            <a:r>
              <a:t/>
            </a:r>
            <a:endParaRPr sz="900">
              <a:solidFill>
                <a:srgbClr val="000000"/>
              </a:solidFill>
              <a:latin typeface="Lato"/>
              <a:ea typeface="Lato"/>
              <a:cs typeface="Lato"/>
              <a:sym typeface="Lato"/>
            </a:endParaRPr>
          </a:p>
          <a:p>
            <a:pPr indent="0" lvl="0" marL="0" rtl="0" algn="l">
              <a:spcBef>
                <a:spcPts val="0"/>
              </a:spcBef>
              <a:spcAft>
                <a:spcPts val="0"/>
              </a:spcAft>
              <a:buNone/>
            </a:pPr>
            <a:r>
              <a:t/>
            </a:r>
            <a:endParaRPr b="1" sz="2500"/>
          </a:p>
        </p:txBody>
      </p:sp>
      <p:sp>
        <p:nvSpPr>
          <p:cNvPr id="342" name="Google Shape;342;p52"/>
          <p:cNvSpPr txBox="1"/>
          <p:nvPr>
            <p:ph idx="1" type="body"/>
          </p:nvPr>
        </p:nvSpPr>
        <p:spPr>
          <a:xfrm>
            <a:off x="-24325" y="1948475"/>
            <a:ext cx="3567900" cy="1391400"/>
          </a:xfrm>
          <a:prstGeom prst="rect">
            <a:avLst/>
          </a:prstGeom>
        </p:spPr>
        <p:txBody>
          <a:bodyPr anchorCtr="0" anchor="t" bIns="91425" lIns="91425" spcFirstLastPara="1" rIns="91425" wrap="square" tIns="91425">
            <a:noAutofit/>
          </a:bodyPr>
          <a:lstStyle/>
          <a:p>
            <a:pPr indent="-203200" lvl="0" marL="285750" rtl="0" algn="l">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KPI = 3 trips or more</a:t>
            </a:r>
            <a:endParaRPr sz="1400">
              <a:solidFill>
                <a:srgbClr val="1F375D"/>
              </a:solidFill>
              <a:latin typeface="Lato"/>
              <a:ea typeface="Lato"/>
              <a:cs typeface="Lato"/>
              <a:sym typeface="Lato"/>
            </a:endParaRPr>
          </a:p>
          <a:p>
            <a:pPr indent="-203200" lvl="0" marL="285750" rtl="0" algn="l">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Weekends vs Weekdays vs Holidays/Events</a:t>
            </a:r>
            <a:endParaRPr sz="1400">
              <a:solidFill>
                <a:srgbClr val="1F375D"/>
              </a:solidFill>
              <a:latin typeface="Lato"/>
              <a:ea typeface="Lato"/>
              <a:cs typeface="Lato"/>
              <a:sym typeface="Lato"/>
            </a:endParaRPr>
          </a:p>
          <a:p>
            <a:pPr indent="0" lvl="0" marL="457200" rtl="0" algn="l">
              <a:spcBef>
                <a:spcPts val="1200"/>
              </a:spcBef>
              <a:spcAft>
                <a:spcPts val="0"/>
              </a:spcAft>
              <a:buNone/>
            </a:pPr>
            <a:r>
              <a:t/>
            </a:r>
            <a:endParaRPr sz="1400">
              <a:solidFill>
                <a:srgbClr val="1F375D"/>
              </a:solidFill>
              <a:latin typeface="Lato"/>
              <a:ea typeface="Lato"/>
              <a:cs typeface="Lato"/>
              <a:sym typeface="Lato"/>
            </a:endParaRPr>
          </a:p>
          <a:p>
            <a:pPr indent="0" lvl="0" marL="457200" rtl="0" algn="l">
              <a:spcBef>
                <a:spcPts val="1200"/>
              </a:spcBef>
              <a:spcAft>
                <a:spcPts val="0"/>
              </a:spcAft>
              <a:buNone/>
            </a:pPr>
            <a:r>
              <a:t/>
            </a:r>
            <a:endParaRPr sz="1400">
              <a:latin typeface="Lato"/>
              <a:ea typeface="Lato"/>
              <a:cs typeface="Lato"/>
              <a:sym typeface="Lato"/>
            </a:endParaRPr>
          </a:p>
          <a:p>
            <a:pPr indent="0" lvl="0" marL="0" rtl="0" algn="l">
              <a:spcBef>
                <a:spcPts val="1200"/>
              </a:spcBef>
              <a:spcAft>
                <a:spcPts val="1200"/>
              </a:spcAft>
              <a:buNone/>
            </a:pPr>
            <a:r>
              <a:t/>
            </a:r>
            <a:endParaRPr sz="1400">
              <a:latin typeface="Lato"/>
              <a:ea typeface="Lato"/>
              <a:cs typeface="Lato"/>
              <a:sym typeface="La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53"/>
          <p:cNvPicPr preferRelativeResize="0"/>
          <p:nvPr/>
        </p:nvPicPr>
        <p:blipFill>
          <a:blip r:embed="rId3">
            <a:alphaModFix/>
          </a:blip>
          <a:stretch>
            <a:fillRect/>
          </a:stretch>
        </p:blipFill>
        <p:spPr>
          <a:xfrm>
            <a:off x="2912502" y="-544002"/>
            <a:ext cx="6231500" cy="6231500"/>
          </a:xfrm>
          <a:prstGeom prst="rect">
            <a:avLst/>
          </a:prstGeom>
          <a:noFill/>
          <a:ln>
            <a:noFill/>
          </a:ln>
        </p:spPr>
      </p:pic>
      <p:sp>
        <p:nvSpPr>
          <p:cNvPr id="348" name="Google Shape;348;p53"/>
          <p:cNvSpPr txBox="1"/>
          <p:nvPr>
            <p:ph type="title"/>
          </p:nvPr>
        </p:nvSpPr>
        <p:spPr>
          <a:xfrm>
            <a:off x="241050" y="282825"/>
            <a:ext cx="2888100" cy="9804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2200">
                <a:solidFill>
                  <a:srgbClr val="1F375D"/>
                </a:solidFill>
                <a:latin typeface="Roboto"/>
                <a:ea typeface="Roboto"/>
                <a:cs typeface="Roboto"/>
                <a:sym typeface="Roboto"/>
              </a:rPr>
              <a:t>Number of Scooters Per Day with 3+ </a:t>
            </a:r>
            <a:r>
              <a:rPr b="1" lang="en" sz="2200">
                <a:solidFill>
                  <a:srgbClr val="1F375D"/>
                </a:solidFill>
                <a:latin typeface="Roboto"/>
                <a:ea typeface="Roboto"/>
                <a:cs typeface="Roboto"/>
                <a:sym typeface="Roboto"/>
              </a:rPr>
              <a:t>Trips</a:t>
            </a:r>
            <a:endParaRPr b="1" sz="2200">
              <a:solidFill>
                <a:srgbClr val="1F375D"/>
              </a:solidFill>
              <a:latin typeface="Roboto"/>
              <a:ea typeface="Roboto"/>
              <a:cs typeface="Roboto"/>
              <a:sym typeface="Roboto"/>
            </a:endParaRPr>
          </a:p>
          <a:p>
            <a:pPr indent="0" lvl="0" marL="0" rtl="0" algn="l">
              <a:spcBef>
                <a:spcPts val="1200"/>
              </a:spcBef>
              <a:spcAft>
                <a:spcPts val="0"/>
              </a:spcAft>
              <a:buNone/>
            </a:pPr>
            <a:r>
              <a:t/>
            </a:r>
            <a:endParaRPr b="1" sz="2500">
              <a:latin typeface="Roboto"/>
              <a:ea typeface="Roboto"/>
              <a:cs typeface="Roboto"/>
              <a:sym typeface="Roboto"/>
            </a:endParaRPr>
          </a:p>
          <a:p>
            <a:pPr indent="0" lvl="0" marL="0" rtl="0" algn="l">
              <a:spcBef>
                <a:spcPts val="0"/>
              </a:spcBef>
              <a:spcAft>
                <a:spcPts val="0"/>
              </a:spcAft>
              <a:buNone/>
            </a:pPr>
            <a:r>
              <a:t/>
            </a:r>
            <a:endParaRPr sz="900">
              <a:solidFill>
                <a:schemeClr val="dk2"/>
              </a:solidFill>
              <a:latin typeface="Lato"/>
              <a:ea typeface="Lato"/>
              <a:cs typeface="Lato"/>
              <a:sym typeface="Lato"/>
            </a:endParaRPr>
          </a:p>
          <a:p>
            <a:pPr indent="0" lvl="0" marL="0" rtl="0" algn="l">
              <a:spcBef>
                <a:spcPts val="0"/>
              </a:spcBef>
              <a:spcAft>
                <a:spcPts val="0"/>
              </a:spcAft>
              <a:buNone/>
            </a:pPr>
            <a:r>
              <a:t/>
            </a:r>
            <a:endParaRPr sz="900">
              <a:solidFill>
                <a:srgbClr val="000000"/>
              </a:solidFill>
              <a:latin typeface="Lato"/>
              <a:ea typeface="Lato"/>
              <a:cs typeface="Lato"/>
              <a:sym typeface="Lato"/>
            </a:endParaRPr>
          </a:p>
          <a:p>
            <a:pPr indent="0" lvl="0" marL="0" rtl="0" algn="l">
              <a:spcBef>
                <a:spcPts val="0"/>
              </a:spcBef>
              <a:spcAft>
                <a:spcPts val="0"/>
              </a:spcAft>
              <a:buNone/>
            </a:pPr>
            <a:r>
              <a:t/>
            </a:r>
            <a:endParaRPr b="1" sz="2500"/>
          </a:p>
        </p:txBody>
      </p:sp>
      <p:sp>
        <p:nvSpPr>
          <p:cNvPr id="349" name="Google Shape;349;p53"/>
          <p:cNvSpPr txBox="1"/>
          <p:nvPr/>
        </p:nvSpPr>
        <p:spPr>
          <a:xfrm>
            <a:off x="8249425" y="435215"/>
            <a:ext cx="1127400" cy="9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900">
              <a:solidFill>
                <a:schemeClr val="dk2"/>
              </a:solidFill>
              <a:latin typeface="Lato"/>
              <a:ea typeface="Lato"/>
              <a:cs typeface="Lato"/>
              <a:sym typeface="Lato"/>
            </a:endParaRPr>
          </a:p>
          <a:p>
            <a:pPr indent="0" lvl="0" marL="0" rtl="0" algn="ctr">
              <a:spcBef>
                <a:spcPts val="0"/>
              </a:spcBef>
              <a:spcAft>
                <a:spcPts val="0"/>
              </a:spcAft>
              <a:buNone/>
            </a:pPr>
            <a:r>
              <a:rPr b="1" lang="en" sz="800">
                <a:solidFill>
                  <a:schemeClr val="lt1"/>
                </a:solidFill>
                <a:latin typeface="Lato"/>
                <a:ea typeface="Lato"/>
                <a:cs typeface="Lato"/>
                <a:sym typeface="Lato"/>
              </a:rPr>
              <a:t>Weekend</a:t>
            </a:r>
            <a:endParaRPr b="1" sz="800">
              <a:solidFill>
                <a:schemeClr val="lt1"/>
              </a:solidFill>
              <a:latin typeface="Lato"/>
              <a:ea typeface="Lato"/>
              <a:cs typeface="Lato"/>
              <a:sym typeface="Lato"/>
            </a:endParaRPr>
          </a:p>
          <a:p>
            <a:pPr indent="0" lvl="0" marL="0" rtl="0" algn="ctr">
              <a:spcBef>
                <a:spcPts val="0"/>
              </a:spcBef>
              <a:spcAft>
                <a:spcPts val="0"/>
              </a:spcAft>
              <a:buNone/>
            </a:pPr>
            <a:r>
              <a:rPr b="1" lang="en" sz="800">
                <a:solidFill>
                  <a:schemeClr val="lt1"/>
                </a:solidFill>
                <a:latin typeface="Lato"/>
                <a:ea typeface="Lato"/>
                <a:cs typeface="Lato"/>
                <a:sym typeface="Lato"/>
              </a:rPr>
              <a:t>average</a:t>
            </a:r>
            <a:endParaRPr b="1" sz="800">
              <a:solidFill>
                <a:schemeClr val="lt1"/>
              </a:solidFill>
              <a:latin typeface="Lato"/>
              <a:ea typeface="Lato"/>
              <a:cs typeface="Lato"/>
              <a:sym typeface="Lato"/>
            </a:endParaRPr>
          </a:p>
          <a:p>
            <a:pPr indent="0" lvl="0" marL="0" rtl="0" algn="ctr">
              <a:spcBef>
                <a:spcPts val="0"/>
              </a:spcBef>
              <a:spcAft>
                <a:spcPts val="0"/>
              </a:spcAft>
              <a:buNone/>
            </a:pPr>
            <a:r>
              <a:t/>
            </a:r>
            <a:endParaRPr sz="800">
              <a:solidFill>
                <a:schemeClr val="dk2"/>
              </a:solidFill>
              <a:latin typeface="Lato"/>
              <a:ea typeface="Lato"/>
              <a:cs typeface="Lato"/>
              <a:sym typeface="Lato"/>
            </a:endParaRPr>
          </a:p>
          <a:p>
            <a:pPr indent="0" lvl="0" marL="0" rtl="0" algn="ctr">
              <a:spcBef>
                <a:spcPts val="0"/>
              </a:spcBef>
              <a:spcAft>
                <a:spcPts val="0"/>
              </a:spcAft>
              <a:buNone/>
            </a:pPr>
            <a:r>
              <a:rPr b="1" lang="en" sz="800">
                <a:solidFill>
                  <a:schemeClr val="dk2"/>
                </a:solidFill>
                <a:latin typeface="Lato"/>
                <a:ea typeface="Lato"/>
                <a:cs typeface="Lato"/>
                <a:sym typeface="Lato"/>
              </a:rPr>
              <a:t>Weekday</a:t>
            </a:r>
            <a:endParaRPr b="1" sz="800">
              <a:solidFill>
                <a:schemeClr val="dk2"/>
              </a:solidFill>
              <a:latin typeface="Lato"/>
              <a:ea typeface="Lato"/>
              <a:cs typeface="Lato"/>
              <a:sym typeface="Lato"/>
            </a:endParaRPr>
          </a:p>
          <a:p>
            <a:pPr indent="0" lvl="0" marL="0" rtl="0" algn="ctr">
              <a:spcBef>
                <a:spcPts val="0"/>
              </a:spcBef>
              <a:spcAft>
                <a:spcPts val="0"/>
              </a:spcAft>
              <a:buNone/>
            </a:pPr>
            <a:r>
              <a:rPr b="1" lang="en" sz="800">
                <a:solidFill>
                  <a:schemeClr val="dk2"/>
                </a:solidFill>
                <a:latin typeface="Lato"/>
                <a:ea typeface="Lato"/>
                <a:cs typeface="Lato"/>
                <a:sym typeface="Lato"/>
              </a:rPr>
              <a:t>average</a:t>
            </a:r>
            <a:endParaRPr b="1" sz="1300"/>
          </a:p>
        </p:txBody>
      </p:sp>
      <p:sp>
        <p:nvSpPr>
          <p:cNvPr id="350" name="Google Shape;350;p53"/>
          <p:cNvSpPr txBox="1"/>
          <p:nvPr/>
        </p:nvSpPr>
        <p:spPr>
          <a:xfrm>
            <a:off x="8249425" y="2111615"/>
            <a:ext cx="1127400" cy="9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900">
              <a:solidFill>
                <a:schemeClr val="dk2"/>
              </a:solidFill>
              <a:latin typeface="Lato"/>
              <a:ea typeface="Lato"/>
              <a:cs typeface="Lato"/>
              <a:sym typeface="Lato"/>
            </a:endParaRPr>
          </a:p>
          <a:p>
            <a:pPr indent="0" lvl="0" marL="0" rtl="0" algn="ctr">
              <a:spcBef>
                <a:spcPts val="0"/>
              </a:spcBef>
              <a:spcAft>
                <a:spcPts val="0"/>
              </a:spcAft>
              <a:buNone/>
            </a:pPr>
            <a:r>
              <a:rPr b="1" lang="en" sz="800">
                <a:solidFill>
                  <a:srgbClr val="FFFFFF"/>
                </a:solidFill>
                <a:latin typeface="Lato"/>
                <a:ea typeface="Lato"/>
                <a:cs typeface="Lato"/>
                <a:sym typeface="Lato"/>
              </a:rPr>
              <a:t>Weekend</a:t>
            </a:r>
            <a:endParaRPr b="1" sz="800">
              <a:solidFill>
                <a:srgbClr val="FFFFFF"/>
              </a:solidFill>
              <a:latin typeface="Lato"/>
              <a:ea typeface="Lato"/>
              <a:cs typeface="Lato"/>
              <a:sym typeface="Lato"/>
            </a:endParaRPr>
          </a:p>
          <a:p>
            <a:pPr indent="0" lvl="0" marL="0" rtl="0" algn="ctr">
              <a:spcBef>
                <a:spcPts val="0"/>
              </a:spcBef>
              <a:spcAft>
                <a:spcPts val="0"/>
              </a:spcAft>
              <a:buNone/>
            </a:pPr>
            <a:r>
              <a:rPr b="1" lang="en" sz="800">
                <a:solidFill>
                  <a:srgbClr val="FFFFFF"/>
                </a:solidFill>
                <a:latin typeface="Lato"/>
                <a:ea typeface="Lato"/>
                <a:cs typeface="Lato"/>
                <a:sym typeface="Lato"/>
              </a:rPr>
              <a:t>average</a:t>
            </a:r>
            <a:endParaRPr b="1" sz="800">
              <a:solidFill>
                <a:srgbClr val="FFFFFF"/>
              </a:solidFill>
              <a:latin typeface="Lato"/>
              <a:ea typeface="Lato"/>
              <a:cs typeface="Lato"/>
              <a:sym typeface="Lato"/>
            </a:endParaRPr>
          </a:p>
          <a:p>
            <a:pPr indent="0" lvl="0" marL="0" rtl="0" algn="ctr">
              <a:spcBef>
                <a:spcPts val="0"/>
              </a:spcBef>
              <a:spcAft>
                <a:spcPts val="0"/>
              </a:spcAft>
              <a:buNone/>
            </a:pPr>
            <a:r>
              <a:t/>
            </a:r>
            <a:endParaRPr b="1" sz="800">
              <a:solidFill>
                <a:schemeClr val="dk2"/>
              </a:solidFill>
              <a:latin typeface="Lato"/>
              <a:ea typeface="Lato"/>
              <a:cs typeface="Lato"/>
              <a:sym typeface="Lato"/>
            </a:endParaRPr>
          </a:p>
          <a:p>
            <a:pPr indent="0" lvl="0" marL="0" rtl="0" algn="ctr">
              <a:spcBef>
                <a:spcPts val="0"/>
              </a:spcBef>
              <a:spcAft>
                <a:spcPts val="0"/>
              </a:spcAft>
              <a:buNone/>
            </a:pPr>
            <a:r>
              <a:rPr b="1" lang="en" sz="800">
                <a:solidFill>
                  <a:schemeClr val="dk2"/>
                </a:solidFill>
                <a:latin typeface="Lato"/>
                <a:ea typeface="Lato"/>
                <a:cs typeface="Lato"/>
                <a:sym typeface="Lato"/>
              </a:rPr>
              <a:t>Weekday</a:t>
            </a:r>
            <a:endParaRPr b="1" sz="800">
              <a:solidFill>
                <a:schemeClr val="dk2"/>
              </a:solidFill>
              <a:latin typeface="Lato"/>
              <a:ea typeface="Lato"/>
              <a:cs typeface="Lato"/>
              <a:sym typeface="Lato"/>
            </a:endParaRPr>
          </a:p>
          <a:p>
            <a:pPr indent="0" lvl="0" marL="0" rtl="0" algn="ctr">
              <a:spcBef>
                <a:spcPts val="0"/>
              </a:spcBef>
              <a:spcAft>
                <a:spcPts val="0"/>
              </a:spcAft>
              <a:buNone/>
            </a:pPr>
            <a:r>
              <a:rPr b="1" lang="en" sz="800">
                <a:solidFill>
                  <a:schemeClr val="dk2"/>
                </a:solidFill>
                <a:latin typeface="Lato"/>
                <a:ea typeface="Lato"/>
                <a:cs typeface="Lato"/>
                <a:sym typeface="Lato"/>
              </a:rPr>
              <a:t>average</a:t>
            </a:r>
            <a:endParaRPr b="1" sz="1300"/>
          </a:p>
        </p:txBody>
      </p:sp>
      <p:sp>
        <p:nvSpPr>
          <p:cNvPr id="351" name="Google Shape;351;p53"/>
          <p:cNvSpPr txBox="1"/>
          <p:nvPr/>
        </p:nvSpPr>
        <p:spPr>
          <a:xfrm>
            <a:off x="8249425" y="3711815"/>
            <a:ext cx="1127400" cy="9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900">
              <a:solidFill>
                <a:schemeClr val="dk2"/>
              </a:solidFill>
              <a:latin typeface="Lato"/>
              <a:ea typeface="Lato"/>
              <a:cs typeface="Lato"/>
              <a:sym typeface="Lato"/>
            </a:endParaRPr>
          </a:p>
          <a:p>
            <a:pPr indent="0" lvl="0" marL="0" rtl="0" algn="ctr">
              <a:spcBef>
                <a:spcPts val="0"/>
              </a:spcBef>
              <a:spcAft>
                <a:spcPts val="0"/>
              </a:spcAft>
              <a:buNone/>
            </a:pPr>
            <a:r>
              <a:rPr b="1" lang="en" sz="800">
                <a:solidFill>
                  <a:srgbClr val="FFFFFF"/>
                </a:solidFill>
                <a:latin typeface="Lato"/>
                <a:ea typeface="Lato"/>
                <a:cs typeface="Lato"/>
                <a:sym typeface="Lato"/>
              </a:rPr>
              <a:t>Weekend</a:t>
            </a:r>
            <a:endParaRPr b="1" sz="800">
              <a:solidFill>
                <a:srgbClr val="FFFFFF"/>
              </a:solidFill>
              <a:latin typeface="Lato"/>
              <a:ea typeface="Lato"/>
              <a:cs typeface="Lato"/>
              <a:sym typeface="Lato"/>
            </a:endParaRPr>
          </a:p>
          <a:p>
            <a:pPr indent="0" lvl="0" marL="0" rtl="0" algn="ctr">
              <a:spcBef>
                <a:spcPts val="0"/>
              </a:spcBef>
              <a:spcAft>
                <a:spcPts val="0"/>
              </a:spcAft>
              <a:buNone/>
            </a:pPr>
            <a:r>
              <a:rPr b="1" lang="en" sz="800">
                <a:solidFill>
                  <a:srgbClr val="FFFFFF"/>
                </a:solidFill>
                <a:latin typeface="Lato"/>
                <a:ea typeface="Lato"/>
                <a:cs typeface="Lato"/>
                <a:sym typeface="Lato"/>
              </a:rPr>
              <a:t>average</a:t>
            </a:r>
            <a:endParaRPr b="1" sz="800">
              <a:solidFill>
                <a:srgbClr val="FFFFFF"/>
              </a:solidFill>
              <a:latin typeface="Lato"/>
              <a:ea typeface="Lato"/>
              <a:cs typeface="Lato"/>
              <a:sym typeface="Lato"/>
            </a:endParaRPr>
          </a:p>
          <a:p>
            <a:pPr indent="0" lvl="0" marL="0" rtl="0" algn="ctr">
              <a:spcBef>
                <a:spcPts val="0"/>
              </a:spcBef>
              <a:spcAft>
                <a:spcPts val="0"/>
              </a:spcAft>
              <a:buNone/>
            </a:pPr>
            <a:r>
              <a:t/>
            </a:r>
            <a:endParaRPr b="1" sz="800">
              <a:solidFill>
                <a:schemeClr val="dk2"/>
              </a:solidFill>
              <a:latin typeface="Lato"/>
              <a:ea typeface="Lato"/>
              <a:cs typeface="Lato"/>
              <a:sym typeface="Lato"/>
            </a:endParaRPr>
          </a:p>
          <a:p>
            <a:pPr indent="0" lvl="0" marL="0" rtl="0" algn="ctr">
              <a:spcBef>
                <a:spcPts val="0"/>
              </a:spcBef>
              <a:spcAft>
                <a:spcPts val="0"/>
              </a:spcAft>
              <a:buNone/>
            </a:pPr>
            <a:r>
              <a:rPr b="1" lang="en" sz="800">
                <a:solidFill>
                  <a:schemeClr val="dk2"/>
                </a:solidFill>
                <a:latin typeface="Lato"/>
                <a:ea typeface="Lato"/>
                <a:cs typeface="Lato"/>
                <a:sym typeface="Lato"/>
              </a:rPr>
              <a:t>Weekday</a:t>
            </a:r>
            <a:endParaRPr b="1" sz="800">
              <a:solidFill>
                <a:schemeClr val="dk2"/>
              </a:solidFill>
              <a:latin typeface="Lato"/>
              <a:ea typeface="Lato"/>
              <a:cs typeface="Lato"/>
              <a:sym typeface="Lato"/>
            </a:endParaRPr>
          </a:p>
          <a:p>
            <a:pPr indent="0" lvl="0" marL="0" rtl="0" algn="ctr">
              <a:spcBef>
                <a:spcPts val="0"/>
              </a:spcBef>
              <a:spcAft>
                <a:spcPts val="0"/>
              </a:spcAft>
              <a:buNone/>
            </a:pPr>
            <a:r>
              <a:rPr b="1" lang="en" sz="800">
                <a:solidFill>
                  <a:schemeClr val="dk2"/>
                </a:solidFill>
                <a:latin typeface="Lato"/>
                <a:ea typeface="Lato"/>
                <a:cs typeface="Lato"/>
                <a:sym typeface="Lato"/>
              </a:rPr>
              <a:t>average</a:t>
            </a:r>
            <a:endParaRPr b="1" sz="1300"/>
          </a:p>
        </p:txBody>
      </p:sp>
      <p:sp>
        <p:nvSpPr>
          <p:cNvPr id="352" name="Google Shape;352;p53"/>
          <p:cNvSpPr txBox="1"/>
          <p:nvPr/>
        </p:nvSpPr>
        <p:spPr>
          <a:xfrm>
            <a:off x="3241875" y="470150"/>
            <a:ext cx="252600" cy="42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highlight>
                <a:srgbClr val="FFFFFF"/>
              </a:highlight>
            </a:endParaRPr>
          </a:p>
        </p:txBody>
      </p:sp>
      <p:sp>
        <p:nvSpPr>
          <p:cNvPr id="353" name="Google Shape;353;p53"/>
          <p:cNvSpPr txBox="1"/>
          <p:nvPr/>
        </p:nvSpPr>
        <p:spPr>
          <a:xfrm rot="-5400000">
            <a:off x="936701" y="2245350"/>
            <a:ext cx="5067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FFFF"/>
                </a:solidFill>
                <a:highlight>
                  <a:srgbClr val="FFFFFF"/>
                </a:highlight>
                <a:latin typeface="Lato"/>
                <a:ea typeface="Lato"/>
                <a:cs typeface="Lato"/>
                <a:sym typeface="Lato"/>
              </a:rPr>
              <a:t>Number of Rides                                Number of Rides                       Number of Rides</a:t>
            </a:r>
            <a:endParaRPr sz="1100">
              <a:solidFill>
                <a:srgbClr val="FFFFFF"/>
              </a:solidFill>
              <a:highlight>
                <a:srgbClr val="FFFFFF"/>
              </a:highlight>
              <a:latin typeface="Lato"/>
              <a:ea typeface="Lato"/>
              <a:cs typeface="Lato"/>
              <a:sym typeface="Lato"/>
            </a:endParaRPr>
          </a:p>
          <a:p>
            <a:pPr indent="0" lvl="0" marL="0" rtl="0" algn="ctr">
              <a:spcBef>
                <a:spcPts val="0"/>
              </a:spcBef>
              <a:spcAft>
                <a:spcPts val="0"/>
              </a:spcAft>
              <a:buNone/>
            </a:pPr>
            <a:r>
              <a:t/>
            </a:r>
            <a:endParaRPr sz="1100">
              <a:solidFill>
                <a:srgbClr val="FFFFFF"/>
              </a:solidFill>
              <a:highlight>
                <a:srgbClr val="FFFFFF"/>
              </a:highlight>
              <a:latin typeface="Lato"/>
              <a:ea typeface="Lato"/>
              <a:cs typeface="Lato"/>
              <a:sym typeface="Lato"/>
            </a:endParaRPr>
          </a:p>
        </p:txBody>
      </p:sp>
      <p:sp>
        <p:nvSpPr>
          <p:cNvPr id="354" name="Google Shape;354;p53"/>
          <p:cNvSpPr txBox="1"/>
          <p:nvPr>
            <p:ph idx="1" type="body"/>
          </p:nvPr>
        </p:nvSpPr>
        <p:spPr>
          <a:xfrm>
            <a:off x="-24325" y="1948475"/>
            <a:ext cx="3567900" cy="1391400"/>
          </a:xfrm>
          <a:prstGeom prst="rect">
            <a:avLst/>
          </a:prstGeom>
        </p:spPr>
        <p:txBody>
          <a:bodyPr anchorCtr="0" anchor="t" bIns="91425" lIns="91425" spcFirstLastPara="1" rIns="91425" wrap="square" tIns="91425">
            <a:noAutofit/>
          </a:bodyPr>
          <a:lstStyle/>
          <a:p>
            <a:pPr indent="-203200" lvl="0" marL="285750" rtl="0" algn="l">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684 scooters on average per weekday</a:t>
            </a:r>
            <a:endParaRPr sz="1400">
              <a:solidFill>
                <a:srgbClr val="1F375D"/>
              </a:solidFill>
              <a:latin typeface="Lato"/>
              <a:ea typeface="Lato"/>
              <a:cs typeface="Lato"/>
              <a:sym typeface="Lato"/>
            </a:endParaRPr>
          </a:p>
          <a:p>
            <a:pPr indent="0" lvl="0" marL="457200" rtl="0" algn="l">
              <a:spcBef>
                <a:spcPts val="1200"/>
              </a:spcBef>
              <a:spcAft>
                <a:spcPts val="0"/>
              </a:spcAft>
              <a:buNone/>
            </a:pPr>
            <a:r>
              <a:t/>
            </a:r>
            <a:endParaRPr sz="1400">
              <a:solidFill>
                <a:srgbClr val="1F375D"/>
              </a:solidFill>
              <a:latin typeface="Lato"/>
              <a:ea typeface="Lato"/>
              <a:cs typeface="Lato"/>
              <a:sym typeface="Lato"/>
            </a:endParaRPr>
          </a:p>
          <a:p>
            <a:pPr indent="0" lvl="0" marL="457200" rtl="0" algn="l">
              <a:spcBef>
                <a:spcPts val="1200"/>
              </a:spcBef>
              <a:spcAft>
                <a:spcPts val="0"/>
              </a:spcAft>
              <a:buNone/>
            </a:pPr>
            <a:r>
              <a:t/>
            </a:r>
            <a:endParaRPr sz="1400">
              <a:latin typeface="Lato"/>
              <a:ea typeface="Lato"/>
              <a:cs typeface="Lato"/>
              <a:sym typeface="Lato"/>
            </a:endParaRPr>
          </a:p>
          <a:p>
            <a:pPr indent="0" lvl="0" marL="0" rtl="0" algn="l">
              <a:spcBef>
                <a:spcPts val="1200"/>
              </a:spcBef>
              <a:spcAft>
                <a:spcPts val="1200"/>
              </a:spcAft>
              <a:buNone/>
            </a:pPr>
            <a:r>
              <a:t/>
            </a:r>
            <a:endParaRPr sz="1400">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p54"/>
          <p:cNvPicPr preferRelativeResize="0"/>
          <p:nvPr/>
        </p:nvPicPr>
        <p:blipFill>
          <a:blip r:embed="rId3">
            <a:alphaModFix/>
          </a:blip>
          <a:stretch>
            <a:fillRect/>
          </a:stretch>
        </p:blipFill>
        <p:spPr>
          <a:xfrm>
            <a:off x="2898050" y="-525925"/>
            <a:ext cx="6080500" cy="6172575"/>
          </a:xfrm>
          <a:prstGeom prst="rect">
            <a:avLst/>
          </a:prstGeom>
          <a:noFill/>
          <a:ln>
            <a:noFill/>
          </a:ln>
        </p:spPr>
      </p:pic>
      <p:sp>
        <p:nvSpPr>
          <p:cNvPr id="360" name="Google Shape;360;p54"/>
          <p:cNvSpPr txBox="1"/>
          <p:nvPr/>
        </p:nvSpPr>
        <p:spPr>
          <a:xfrm>
            <a:off x="8173225" y="435215"/>
            <a:ext cx="1127400" cy="9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900">
              <a:solidFill>
                <a:schemeClr val="dk2"/>
              </a:solidFill>
              <a:latin typeface="Lato"/>
              <a:ea typeface="Lato"/>
              <a:cs typeface="Lato"/>
              <a:sym typeface="Lato"/>
            </a:endParaRPr>
          </a:p>
          <a:p>
            <a:pPr indent="0" lvl="0" marL="0" rtl="0" algn="ctr">
              <a:spcBef>
                <a:spcPts val="0"/>
              </a:spcBef>
              <a:spcAft>
                <a:spcPts val="0"/>
              </a:spcAft>
              <a:buNone/>
            </a:pPr>
            <a:r>
              <a:rPr b="1" lang="en" sz="800">
                <a:solidFill>
                  <a:schemeClr val="dk2"/>
                </a:solidFill>
                <a:latin typeface="Lato"/>
                <a:ea typeface="Lato"/>
                <a:cs typeface="Lato"/>
                <a:sym typeface="Lato"/>
              </a:rPr>
              <a:t>Weekend</a:t>
            </a:r>
            <a:endParaRPr b="1" sz="800">
              <a:solidFill>
                <a:schemeClr val="dk2"/>
              </a:solidFill>
              <a:latin typeface="Lato"/>
              <a:ea typeface="Lato"/>
              <a:cs typeface="Lato"/>
              <a:sym typeface="Lato"/>
            </a:endParaRPr>
          </a:p>
          <a:p>
            <a:pPr indent="0" lvl="0" marL="0" rtl="0" algn="ctr">
              <a:spcBef>
                <a:spcPts val="0"/>
              </a:spcBef>
              <a:spcAft>
                <a:spcPts val="0"/>
              </a:spcAft>
              <a:buNone/>
            </a:pPr>
            <a:r>
              <a:rPr b="1" lang="en" sz="800">
                <a:solidFill>
                  <a:schemeClr val="dk2"/>
                </a:solidFill>
                <a:latin typeface="Lato"/>
                <a:ea typeface="Lato"/>
                <a:cs typeface="Lato"/>
                <a:sym typeface="Lato"/>
              </a:rPr>
              <a:t>average</a:t>
            </a:r>
            <a:endParaRPr b="1" sz="800">
              <a:solidFill>
                <a:schemeClr val="dk2"/>
              </a:solidFill>
              <a:latin typeface="Lato"/>
              <a:ea typeface="Lato"/>
              <a:cs typeface="Lato"/>
              <a:sym typeface="Lato"/>
            </a:endParaRPr>
          </a:p>
          <a:p>
            <a:pPr indent="0" lvl="0" marL="0" rtl="0" algn="ctr">
              <a:spcBef>
                <a:spcPts val="0"/>
              </a:spcBef>
              <a:spcAft>
                <a:spcPts val="0"/>
              </a:spcAft>
              <a:buNone/>
            </a:pPr>
            <a:r>
              <a:t/>
            </a:r>
            <a:endParaRPr sz="800">
              <a:solidFill>
                <a:schemeClr val="dk2"/>
              </a:solidFill>
              <a:latin typeface="Lato"/>
              <a:ea typeface="Lato"/>
              <a:cs typeface="Lato"/>
              <a:sym typeface="Lato"/>
            </a:endParaRPr>
          </a:p>
          <a:p>
            <a:pPr indent="0" lvl="0" marL="0" rtl="0" algn="ctr">
              <a:spcBef>
                <a:spcPts val="0"/>
              </a:spcBef>
              <a:spcAft>
                <a:spcPts val="0"/>
              </a:spcAft>
              <a:buNone/>
            </a:pPr>
            <a:r>
              <a:rPr lang="en" sz="800">
                <a:solidFill>
                  <a:schemeClr val="dk2"/>
                </a:solidFill>
                <a:latin typeface="Lato"/>
                <a:ea typeface="Lato"/>
                <a:cs typeface="Lato"/>
                <a:sym typeface="Lato"/>
              </a:rPr>
              <a:t>Weekday</a:t>
            </a:r>
            <a:endParaRPr sz="800">
              <a:solidFill>
                <a:schemeClr val="dk2"/>
              </a:solidFill>
              <a:latin typeface="Lato"/>
              <a:ea typeface="Lato"/>
              <a:cs typeface="Lato"/>
              <a:sym typeface="Lato"/>
            </a:endParaRPr>
          </a:p>
          <a:p>
            <a:pPr indent="0" lvl="0" marL="0" rtl="0" algn="ctr">
              <a:spcBef>
                <a:spcPts val="0"/>
              </a:spcBef>
              <a:spcAft>
                <a:spcPts val="0"/>
              </a:spcAft>
              <a:buNone/>
            </a:pPr>
            <a:r>
              <a:rPr lang="en" sz="800">
                <a:solidFill>
                  <a:schemeClr val="dk2"/>
                </a:solidFill>
                <a:latin typeface="Lato"/>
                <a:ea typeface="Lato"/>
                <a:cs typeface="Lato"/>
                <a:sym typeface="Lato"/>
              </a:rPr>
              <a:t>average</a:t>
            </a:r>
            <a:endParaRPr sz="1300"/>
          </a:p>
        </p:txBody>
      </p:sp>
      <p:sp>
        <p:nvSpPr>
          <p:cNvPr id="361" name="Google Shape;361;p54"/>
          <p:cNvSpPr txBox="1"/>
          <p:nvPr/>
        </p:nvSpPr>
        <p:spPr>
          <a:xfrm>
            <a:off x="8173225" y="2111615"/>
            <a:ext cx="1127400" cy="9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900">
              <a:solidFill>
                <a:schemeClr val="dk2"/>
              </a:solidFill>
              <a:latin typeface="Lato"/>
              <a:ea typeface="Lato"/>
              <a:cs typeface="Lato"/>
              <a:sym typeface="Lato"/>
            </a:endParaRPr>
          </a:p>
          <a:p>
            <a:pPr indent="0" lvl="0" marL="0" rtl="0" algn="ctr">
              <a:spcBef>
                <a:spcPts val="0"/>
              </a:spcBef>
              <a:spcAft>
                <a:spcPts val="0"/>
              </a:spcAft>
              <a:buNone/>
            </a:pPr>
            <a:r>
              <a:rPr b="1" lang="en" sz="800">
                <a:solidFill>
                  <a:schemeClr val="dk2"/>
                </a:solidFill>
                <a:latin typeface="Lato"/>
                <a:ea typeface="Lato"/>
                <a:cs typeface="Lato"/>
                <a:sym typeface="Lato"/>
              </a:rPr>
              <a:t>Weekend</a:t>
            </a:r>
            <a:endParaRPr b="1" sz="800">
              <a:solidFill>
                <a:schemeClr val="dk2"/>
              </a:solidFill>
              <a:latin typeface="Lato"/>
              <a:ea typeface="Lato"/>
              <a:cs typeface="Lato"/>
              <a:sym typeface="Lato"/>
            </a:endParaRPr>
          </a:p>
          <a:p>
            <a:pPr indent="0" lvl="0" marL="0" rtl="0" algn="ctr">
              <a:spcBef>
                <a:spcPts val="0"/>
              </a:spcBef>
              <a:spcAft>
                <a:spcPts val="0"/>
              </a:spcAft>
              <a:buNone/>
            </a:pPr>
            <a:r>
              <a:rPr b="1" lang="en" sz="800">
                <a:solidFill>
                  <a:schemeClr val="dk2"/>
                </a:solidFill>
                <a:latin typeface="Lato"/>
                <a:ea typeface="Lato"/>
                <a:cs typeface="Lato"/>
                <a:sym typeface="Lato"/>
              </a:rPr>
              <a:t>average</a:t>
            </a:r>
            <a:endParaRPr b="1" sz="800">
              <a:solidFill>
                <a:schemeClr val="dk2"/>
              </a:solidFill>
              <a:latin typeface="Lato"/>
              <a:ea typeface="Lato"/>
              <a:cs typeface="Lato"/>
              <a:sym typeface="Lato"/>
            </a:endParaRPr>
          </a:p>
          <a:p>
            <a:pPr indent="0" lvl="0" marL="0" rtl="0" algn="ctr">
              <a:spcBef>
                <a:spcPts val="0"/>
              </a:spcBef>
              <a:spcAft>
                <a:spcPts val="0"/>
              </a:spcAft>
              <a:buNone/>
            </a:pPr>
            <a:r>
              <a:t/>
            </a:r>
            <a:endParaRPr sz="800">
              <a:solidFill>
                <a:schemeClr val="dk2"/>
              </a:solidFill>
              <a:latin typeface="Lato"/>
              <a:ea typeface="Lato"/>
              <a:cs typeface="Lato"/>
              <a:sym typeface="Lato"/>
            </a:endParaRPr>
          </a:p>
          <a:p>
            <a:pPr indent="0" lvl="0" marL="0" rtl="0" algn="ctr">
              <a:spcBef>
                <a:spcPts val="0"/>
              </a:spcBef>
              <a:spcAft>
                <a:spcPts val="0"/>
              </a:spcAft>
              <a:buNone/>
            </a:pPr>
            <a:r>
              <a:rPr lang="en" sz="800">
                <a:solidFill>
                  <a:schemeClr val="dk2"/>
                </a:solidFill>
                <a:latin typeface="Lato"/>
                <a:ea typeface="Lato"/>
                <a:cs typeface="Lato"/>
                <a:sym typeface="Lato"/>
              </a:rPr>
              <a:t>Weekday</a:t>
            </a:r>
            <a:endParaRPr sz="800">
              <a:solidFill>
                <a:schemeClr val="dk2"/>
              </a:solidFill>
              <a:latin typeface="Lato"/>
              <a:ea typeface="Lato"/>
              <a:cs typeface="Lato"/>
              <a:sym typeface="Lato"/>
            </a:endParaRPr>
          </a:p>
          <a:p>
            <a:pPr indent="0" lvl="0" marL="0" rtl="0" algn="ctr">
              <a:spcBef>
                <a:spcPts val="0"/>
              </a:spcBef>
              <a:spcAft>
                <a:spcPts val="0"/>
              </a:spcAft>
              <a:buNone/>
            </a:pPr>
            <a:r>
              <a:rPr lang="en" sz="800">
                <a:solidFill>
                  <a:schemeClr val="dk2"/>
                </a:solidFill>
                <a:latin typeface="Lato"/>
                <a:ea typeface="Lato"/>
                <a:cs typeface="Lato"/>
                <a:sym typeface="Lato"/>
              </a:rPr>
              <a:t>average</a:t>
            </a:r>
            <a:endParaRPr sz="1300"/>
          </a:p>
        </p:txBody>
      </p:sp>
      <p:sp>
        <p:nvSpPr>
          <p:cNvPr id="362" name="Google Shape;362;p54"/>
          <p:cNvSpPr txBox="1"/>
          <p:nvPr/>
        </p:nvSpPr>
        <p:spPr>
          <a:xfrm>
            <a:off x="8173225" y="3711815"/>
            <a:ext cx="1127400" cy="9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900">
              <a:solidFill>
                <a:schemeClr val="dk2"/>
              </a:solidFill>
              <a:latin typeface="Lato"/>
              <a:ea typeface="Lato"/>
              <a:cs typeface="Lato"/>
              <a:sym typeface="Lato"/>
            </a:endParaRPr>
          </a:p>
          <a:p>
            <a:pPr indent="0" lvl="0" marL="0" rtl="0" algn="ctr">
              <a:spcBef>
                <a:spcPts val="0"/>
              </a:spcBef>
              <a:spcAft>
                <a:spcPts val="0"/>
              </a:spcAft>
              <a:buNone/>
            </a:pPr>
            <a:r>
              <a:rPr b="1" lang="en" sz="800">
                <a:solidFill>
                  <a:schemeClr val="dk2"/>
                </a:solidFill>
                <a:latin typeface="Lato"/>
                <a:ea typeface="Lato"/>
                <a:cs typeface="Lato"/>
                <a:sym typeface="Lato"/>
              </a:rPr>
              <a:t>Weekend</a:t>
            </a:r>
            <a:endParaRPr b="1" sz="800">
              <a:solidFill>
                <a:schemeClr val="dk2"/>
              </a:solidFill>
              <a:latin typeface="Lato"/>
              <a:ea typeface="Lato"/>
              <a:cs typeface="Lato"/>
              <a:sym typeface="Lato"/>
            </a:endParaRPr>
          </a:p>
          <a:p>
            <a:pPr indent="0" lvl="0" marL="0" rtl="0" algn="ctr">
              <a:spcBef>
                <a:spcPts val="0"/>
              </a:spcBef>
              <a:spcAft>
                <a:spcPts val="0"/>
              </a:spcAft>
              <a:buNone/>
            </a:pPr>
            <a:r>
              <a:rPr b="1" lang="en" sz="800">
                <a:solidFill>
                  <a:schemeClr val="dk2"/>
                </a:solidFill>
                <a:latin typeface="Lato"/>
                <a:ea typeface="Lato"/>
                <a:cs typeface="Lato"/>
                <a:sym typeface="Lato"/>
              </a:rPr>
              <a:t>average</a:t>
            </a:r>
            <a:endParaRPr b="1" sz="800">
              <a:solidFill>
                <a:schemeClr val="dk2"/>
              </a:solidFill>
              <a:latin typeface="Lato"/>
              <a:ea typeface="Lato"/>
              <a:cs typeface="Lato"/>
              <a:sym typeface="Lato"/>
            </a:endParaRPr>
          </a:p>
          <a:p>
            <a:pPr indent="0" lvl="0" marL="0" rtl="0" algn="ctr">
              <a:spcBef>
                <a:spcPts val="0"/>
              </a:spcBef>
              <a:spcAft>
                <a:spcPts val="0"/>
              </a:spcAft>
              <a:buNone/>
            </a:pPr>
            <a:r>
              <a:t/>
            </a:r>
            <a:endParaRPr sz="800">
              <a:solidFill>
                <a:schemeClr val="dk2"/>
              </a:solidFill>
              <a:latin typeface="Lato"/>
              <a:ea typeface="Lato"/>
              <a:cs typeface="Lato"/>
              <a:sym typeface="Lato"/>
            </a:endParaRPr>
          </a:p>
          <a:p>
            <a:pPr indent="0" lvl="0" marL="0" rtl="0" algn="ctr">
              <a:spcBef>
                <a:spcPts val="0"/>
              </a:spcBef>
              <a:spcAft>
                <a:spcPts val="0"/>
              </a:spcAft>
              <a:buNone/>
            </a:pPr>
            <a:r>
              <a:rPr lang="en" sz="800">
                <a:solidFill>
                  <a:schemeClr val="dk2"/>
                </a:solidFill>
                <a:latin typeface="Lato"/>
                <a:ea typeface="Lato"/>
                <a:cs typeface="Lato"/>
                <a:sym typeface="Lato"/>
              </a:rPr>
              <a:t>Weekday</a:t>
            </a:r>
            <a:endParaRPr sz="800">
              <a:solidFill>
                <a:schemeClr val="dk2"/>
              </a:solidFill>
              <a:latin typeface="Lato"/>
              <a:ea typeface="Lato"/>
              <a:cs typeface="Lato"/>
              <a:sym typeface="Lato"/>
            </a:endParaRPr>
          </a:p>
          <a:p>
            <a:pPr indent="0" lvl="0" marL="0" rtl="0" algn="ctr">
              <a:spcBef>
                <a:spcPts val="0"/>
              </a:spcBef>
              <a:spcAft>
                <a:spcPts val="0"/>
              </a:spcAft>
              <a:buNone/>
            </a:pPr>
            <a:r>
              <a:rPr lang="en" sz="800">
                <a:solidFill>
                  <a:schemeClr val="dk2"/>
                </a:solidFill>
                <a:latin typeface="Lato"/>
                <a:ea typeface="Lato"/>
                <a:cs typeface="Lato"/>
                <a:sym typeface="Lato"/>
              </a:rPr>
              <a:t>average</a:t>
            </a:r>
            <a:endParaRPr sz="1300"/>
          </a:p>
        </p:txBody>
      </p:sp>
      <p:sp>
        <p:nvSpPr>
          <p:cNvPr id="363" name="Google Shape;363;p54"/>
          <p:cNvSpPr txBox="1"/>
          <p:nvPr>
            <p:ph type="title"/>
          </p:nvPr>
        </p:nvSpPr>
        <p:spPr>
          <a:xfrm>
            <a:off x="241050" y="282825"/>
            <a:ext cx="2888100" cy="9804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2200">
                <a:solidFill>
                  <a:srgbClr val="1F375D"/>
                </a:solidFill>
                <a:latin typeface="Roboto"/>
                <a:ea typeface="Roboto"/>
                <a:cs typeface="Roboto"/>
                <a:sym typeface="Roboto"/>
              </a:rPr>
              <a:t>Number of Scooters Per Day with 3+ </a:t>
            </a:r>
            <a:r>
              <a:rPr b="1" lang="en" sz="2200">
                <a:solidFill>
                  <a:srgbClr val="1F375D"/>
                </a:solidFill>
                <a:latin typeface="Roboto"/>
                <a:ea typeface="Roboto"/>
                <a:cs typeface="Roboto"/>
                <a:sym typeface="Roboto"/>
              </a:rPr>
              <a:t>Trips</a:t>
            </a:r>
            <a:endParaRPr b="1" sz="2200">
              <a:solidFill>
                <a:srgbClr val="1F375D"/>
              </a:solidFill>
              <a:latin typeface="Roboto"/>
              <a:ea typeface="Roboto"/>
              <a:cs typeface="Roboto"/>
              <a:sym typeface="Roboto"/>
            </a:endParaRPr>
          </a:p>
          <a:p>
            <a:pPr indent="0" lvl="0" marL="0" rtl="0" algn="l">
              <a:spcBef>
                <a:spcPts val="1200"/>
              </a:spcBef>
              <a:spcAft>
                <a:spcPts val="0"/>
              </a:spcAft>
              <a:buNone/>
            </a:pPr>
            <a:r>
              <a:t/>
            </a:r>
            <a:endParaRPr b="1" sz="2500">
              <a:latin typeface="Roboto"/>
              <a:ea typeface="Roboto"/>
              <a:cs typeface="Roboto"/>
              <a:sym typeface="Roboto"/>
            </a:endParaRPr>
          </a:p>
          <a:p>
            <a:pPr indent="0" lvl="0" marL="0" rtl="0" algn="l">
              <a:spcBef>
                <a:spcPts val="0"/>
              </a:spcBef>
              <a:spcAft>
                <a:spcPts val="0"/>
              </a:spcAft>
              <a:buNone/>
            </a:pPr>
            <a:r>
              <a:t/>
            </a:r>
            <a:endParaRPr sz="900">
              <a:solidFill>
                <a:schemeClr val="dk2"/>
              </a:solidFill>
              <a:latin typeface="Lato"/>
              <a:ea typeface="Lato"/>
              <a:cs typeface="Lato"/>
              <a:sym typeface="Lato"/>
            </a:endParaRPr>
          </a:p>
          <a:p>
            <a:pPr indent="0" lvl="0" marL="0" rtl="0" algn="l">
              <a:spcBef>
                <a:spcPts val="0"/>
              </a:spcBef>
              <a:spcAft>
                <a:spcPts val="0"/>
              </a:spcAft>
              <a:buNone/>
            </a:pPr>
            <a:r>
              <a:t/>
            </a:r>
            <a:endParaRPr sz="900">
              <a:solidFill>
                <a:srgbClr val="000000"/>
              </a:solidFill>
              <a:latin typeface="Lato"/>
              <a:ea typeface="Lato"/>
              <a:cs typeface="Lato"/>
              <a:sym typeface="Lato"/>
            </a:endParaRPr>
          </a:p>
          <a:p>
            <a:pPr indent="0" lvl="0" marL="0" rtl="0" algn="l">
              <a:spcBef>
                <a:spcPts val="0"/>
              </a:spcBef>
              <a:spcAft>
                <a:spcPts val="0"/>
              </a:spcAft>
              <a:buNone/>
            </a:pPr>
            <a:r>
              <a:t/>
            </a:r>
            <a:endParaRPr b="1" sz="2500"/>
          </a:p>
        </p:txBody>
      </p:sp>
      <p:sp>
        <p:nvSpPr>
          <p:cNvPr id="364" name="Google Shape;364;p54"/>
          <p:cNvSpPr txBox="1"/>
          <p:nvPr/>
        </p:nvSpPr>
        <p:spPr>
          <a:xfrm rot="-5400000">
            <a:off x="935714" y="2245350"/>
            <a:ext cx="5067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FFFF"/>
                </a:solidFill>
                <a:highlight>
                  <a:srgbClr val="FFFFFF"/>
                </a:highlight>
                <a:latin typeface="Lato"/>
                <a:ea typeface="Lato"/>
                <a:cs typeface="Lato"/>
                <a:sym typeface="Lato"/>
              </a:rPr>
              <a:t>Number of Rides                                Number of Rides                       Number of Rides</a:t>
            </a:r>
            <a:endParaRPr sz="1100">
              <a:solidFill>
                <a:srgbClr val="FFFFFF"/>
              </a:solidFill>
              <a:highlight>
                <a:srgbClr val="FFFFFF"/>
              </a:highlight>
              <a:latin typeface="Lato"/>
              <a:ea typeface="Lato"/>
              <a:cs typeface="Lato"/>
              <a:sym typeface="Lato"/>
            </a:endParaRPr>
          </a:p>
          <a:p>
            <a:pPr indent="0" lvl="0" marL="0" rtl="0" algn="ctr">
              <a:spcBef>
                <a:spcPts val="0"/>
              </a:spcBef>
              <a:spcAft>
                <a:spcPts val="0"/>
              </a:spcAft>
              <a:buNone/>
            </a:pPr>
            <a:r>
              <a:t/>
            </a:r>
            <a:endParaRPr sz="1100">
              <a:solidFill>
                <a:srgbClr val="FFFFFF"/>
              </a:solidFill>
              <a:highlight>
                <a:srgbClr val="FFFFFF"/>
              </a:highlight>
              <a:latin typeface="Lato"/>
              <a:ea typeface="Lato"/>
              <a:cs typeface="Lato"/>
              <a:sym typeface="Lato"/>
            </a:endParaRPr>
          </a:p>
        </p:txBody>
      </p:sp>
      <p:sp>
        <p:nvSpPr>
          <p:cNvPr id="365" name="Google Shape;365;p54"/>
          <p:cNvSpPr txBox="1"/>
          <p:nvPr>
            <p:ph idx="1" type="body"/>
          </p:nvPr>
        </p:nvSpPr>
        <p:spPr>
          <a:xfrm>
            <a:off x="-24325" y="1948475"/>
            <a:ext cx="3567900" cy="1391400"/>
          </a:xfrm>
          <a:prstGeom prst="rect">
            <a:avLst/>
          </a:prstGeom>
        </p:spPr>
        <p:txBody>
          <a:bodyPr anchorCtr="0" anchor="t" bIns="91425" lIns="91425" spcFirstLastPara="1" rIns="91425" wrap="square" tIns="91425">
            <a:noAutofit/>
          </a:bodyPr>
          <a:lstStyle/>
          <a:p>
            <a:pPr indent="-203200" lvl="0" marL="285750" rtl="0" algn="l">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684 scooters on average per weekday</a:t>
            </a:r>
            <a:endParaRPr sz="1400">
              <a:solidFill>
                <a:srgbClr val="1F375D"/>
              </a:solidFill>
              <a:latin typeface="Lato"/>
              <a:ea typeface="Lato"/>
              <a:cs typeface="Lato"/>
              <a:sym typeface="Lato"/>
            </a:endParaRPr>
          </a:p>
          <a:p>
            <a:pPr indent="-203200" lvl="0" marL="285750" rtl="0" algn="l">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1,320 scooters on average per weekend day</a:t>
            </a:r>
            <a:endParaRPr sz="1400">
              <a:solidFill>
                <a:srgbClr val="1F375D"/>
              </a:solidFill>
              <a:latin typeface="Lato"/>
              <a:ea typeface="Lato"/>
              <a:cs typeface="Lato"/>
              <a:sym typeface="Lato"/>
            </a:endParaRPr>
          </a:p>
          <a:p>
            <a:pPr indent="0" lvl="0" marL="457200" rtl="0" algn="l">
              <a:spcBef>
                <a:spcPts val="1200"/>
              </a:spcBef>
              <a:spcAft>
                <a:spcPts val="0"/>
              </a:spcAft>
              <a:buNone/>
            </a:pPr>
            <a:r>
              <a:t/>
            </a:r>
            <a:endParaRPr sz="1400">
              <a:solidFill>
                <a:srgbClr val="1F375D"/>
              </a:solidFill>
              <a:latin typeface="Lato"/>
              <a:ea typeface="Lato"/>
              <a:cs typeface="Lato"/>
              <a:sym typeface="Lato"/>
            </a:endParaRPr>
          </a:p>
          <a:p>
            <a:pPr indent="0" lvl="0" marL="457200" rtl="0" algn="l">
              <a:spcBef>
                <a:spcPts val="1200"/>
              </a:spcBef>
              <a:spcAft>
                <a:spcPts val="0"/>
              </a:spcAft>
              <a:buNone/>
            </a:pPr>
            <a:r>
              <a:t/>
            </a:r>
            <a:endParaRPr sz="1400">
              <a:latin typeface="Lato"/>
              <a:ea typeface="Lato"/>
              <a:cs typeface="Lato"/>
              <a:sym typeface="Lato"/>
            </a:endParaRPr>
          </a:p>
          <a:p>
            <a:pPr indent="0" lvl="0" marL="0" rtl="0" algn="l">
              <a:spcBef>
                <a:spcPts val="1200"/>
              </a:spcBef>
              <a:spcAft>
                <a:spcPts val="1200"/>
              </a:spcAft>
              <a:buNone/>
            </a:pPr>
            <a:r>
              <a:t/>
            </a:r>
            <a:endParaRPr sz="1400">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id="370" name="Google Shape;370;p55"/>
          <p:cNvPicPr preferRelativeResize="0"/>
          <p:nvPr/>
        </p:nvPicPr>
        <p:blipFill>
          <a:blip r:embed="rId3">
            <a:alphaModFix/>
          </a:blip>
          <a:stretch>
            <a:fillRect/>
          </a:stretch>
        </p:blipFill>
        <p:spPr>
          <a:xfrm>
            <a:off x="2926100" y="-539925"/>
            <a:ext cx="6075351" cy="6231524"/>
          </a:xfrm>
          <a:prstGeom prst="rect">
            <a:avLst/>
          </a:prstGeom>
          <a:noFill/>
          <a:ln>
            <a:noFill/>
          </a:ln>
        </p:spPr>
      </p:pic>
      <p:sp>
        <p:nvSpPr>
          <p:cNvPr id="371" name="Google Shape;371;p55"/>
          <p:cNvSpPr txBox="1"/>
          <p:nvPr/>
        </p:nvSpPr>
        <p:spPr>
          <a:xfrm>
            <a:off x="8213252" y="206615"/>
            <a:ext cx="1127400" cy="1185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solidFill>
                  <a:schemeClr val="dk2"/>
                </a:solidFill>
                <a:latin typeface="Lato"/>
                <a:ea typeface="Lato"/>
                <a:cs typeface="Lato"/>
                <a:sym typeface="Lato"/>
              </a:rPr>
              <a:t>Holidays/event weekend</a:t>
            </a:r>
            <a:endParaRPr b="1" sz="800">
              <a:solidFill>
                <a:schemeClr val="dk2"/>
              </a:solidFill>
              <a:latin typeface="Lato"/>
              <a:ea typeface="Lato"/>
              <a:cs typeface="Lato"/>
              <a:sym typeface="Lato"/>
            </a:endParaRPr>
          </a:p>
          <a:p>
            <a:pPr indent="0" lvl="0" marL="0" rtl="0" algn="l">
              <a:spcBef>
                <a:spcPts val="0"/>
              </a:spcBef>
              <a:spcAft>
                <a:spcPts val="0"/>
              </a:spcAft>
              <a:buNone/>
            </a:pPr>
            <a:r>
              <a:t/>
            </a:r>
            <a:endParaRPr sz="900">
              <a:solidFill>
                <a:schemeClr val="dk2"/>
              </a:solidFill>
              <a:latin typeface="Lato"/>
              <a:ea typeface="Lato"/>
              <a:cs typeface="Lato"/>
              <a:sym typeface="Lato"/>
            </a:endParaRPr>
          </a:p>
          <a:p>
            <a:pPr indent="0" lvl="0" marL="0" rtl="0" algn="ctr">
              <a:spcBef>
                <a:spcPts val="0"/>
              </a:spcBef>
              <a:spcAft>
                <a:spcPts val="0"/>
              </a:spcAft>
              <a:buNone/>
            </a:pPr>
            <a:r>
              <a:rPr lang="en" sz="800">
                <a:solidFill>
                  <a:schemeClr val="dk2"/>
                </a:solidFill>
                <a:latin typeface="Lato"/>
                <a:ea typeface="Lato"/>
                <a:cs typeface="Lato"/>
                <a:sym typeface="Lato"/>
              </a:rPr>
              <a:t>Weekend</a:t>
            </a:r>
            <a:endParaRPr sz="800">
              <a:solidFill>
                <a:schemeClr val="dk2"/>
              </a:solidFill>
              <a:latin typeface="Lato"/>
              <a:ea typeface="Lato"/>
              <a:cs typeface="Lato"/>
              <a:sym typeface="Lato"/>
            </a:endParaRPr>
          </a:p>
          <a:p>
            <a:pPr indent="0" lvl="0" marL="0" rtl="0" algn="ctr">
              <a:spcBef>
                <a:spcPts val="0"/>
              </a:spcBef>
              <a:spcAft>
                <a:spcPts val="0"/>
              </a:spcAft>
              <a:buNone/>
            </a:pPr>
            <a:r>
              <a:rPr lang="en" sz="800">
                <a:solidFill>
                  <a:schemeClr val="dk2"/>
                </a:solidFill>
                <a:latin typeface="Lato"/>
                <a:ea typeface="Lato"/>
                <a:cs typeface="Lato"/>
                <a:sym typeface="Lato"/>
              </a:rPr>
              <a:t>average</a:t>
            </a:r>
            <a:endParaRPr sz="800">
              <a:solidFill>
                <a:schemeClr val="dk2"/>
              </a:solidFill>
              <a:latin typeface="Lato"/>
              <a:ea typeface="Lato"/>
              <a:cs typeface="Lato"/>
              <a:sym typeface="Lato"/>
            </a:endParaRPr>
          </a:p>
          <a:p>
            <a:pPr indent="0" lvl="0" marL="0" rtl="0" algn="ctr">
              <a:spcBef>
                <a:spcPts val="0"/>
              </a:spcBef>
              <a:spcAft>
                <a:spcPts val="0"/>
              </a:spcAft>
              <a:buNone/>
            </a:pPr>
            <a:r>
              <a:t/>
            </a:r>
            <a:endParaRPr sz="800">
              <a:solidFill>
                <a:schemeClr val="dk2"/>
              </a:solidFill>
              <a:latin typeface="Lato"/>
              <a:ea typeface="Lato"/>
              <a:cs typeface="Lato"/>
              <a:sym typeface="Lato"/>
            </a:endParaRPr>
          </a:p>
          <a:p>
            <a:pPr indent="0" lvl="0" marL="0" rtl="0" algn="ctr">
              <a:spcBef>
                <a:spcPts val="0"/>
              </a:spcBef>
              <a:spcAft>
                <a:spcPts val="0"/>
              </a:spcAft>
              <a:buNone/>
            </a:pPr>
            <a:r>
              <a:rPr lang="en" sz="800">
                <a:solidFill>
                  <a:schemeClr val="dk2"/>
                </a:solidFill>
                <a:latin typeface="Lato"/>
                <a:ea typeface="Lato"/>
                <a:cs typeface="Lato"/>
                <a:sym typeface="Lato"/>
              </a:rPr>
              <a:t>Weekday</a:t>
            </a:r>
            <a:endParaRPr sz="800">
              <a:solidFill>
                <a:schemeClr val="dk2"/>
              </a:solidFill>
              <a:latin typeface="Lato"/>
              <a:ea typeface="Lato"/>
              <a:cs typeface="Lato"/>
              <a:sym typeface="Lato"/>
            </a:endParaRPr>
          </a:p>
          <a:p>
            <a:pPr indent="0" lvl="0" marL="0" rtl="0" algn="ctr">
              <a:spcBef>
                <a:spcPts val="0"/>
              </a:spcBef>
              <a:spcAft>
                <a:spcPts val="0"/>
              </a:spcAft>
              <a:buNone/>
            </a:pPr>
            <a:r>
              <a:rPr lang="en" sz="800">
                <a:solidFill>
                  <a:schemeClr val="dk2"/>
                </a:solidFill>
                <a:latin typeface="Lato"/>
                <a:ea typeface="Lato"/>
                <a:cs typeface="Lato"/>
                <a:sym typeface="Lato"/>
              </a:rPr>
              <a:t>average</a:t>
            </a:r>
            <a:endParaRPr sz="1300"/>
          </a:p>
        </p:txBody>
      </p:sp>
      <p:sp>
        <p:nvSpPr>
          <p:cNvPr id="372" name="Google Shape;372;p55"/>
          <p:cNvSpPr txBox="1"/>
          <p:nvPr/>
        </p:nvSpPr>
        <p:spPr>
          <a:xfrm>
            <a:off x="8213252" y="1883015"/>
            <a:ext cx="1127400" cy="1185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solidFill>
                  <a:schemeClr val="dk2"/>
                </a:solidFill>
                <a:latin typeface="Lato"/>
                <a:ea typeface="Lato"/>
                <a:cs typeface="Lato"/>
                <a:sym typeface="Lato"/>
              </a:rPr>
              <a:t>Holidays/event weekend</a:t>
            </a:r>
            <a:endParaRPr b="1" sz="800">
              <a:solidFill>
                <a:schemeClr val="dk2"/>
              </a:solidFill>
              <a:latin typeface="Lato"/>
              <a:ea typeface="Lato"/>
              <a:cs typeface="Lato"/>
              <a:sym typeface="Lato"/>
            </a:endParaRPr>
          </a:p>
          <a:p>
            <a:pPr indent="0" lvl="0" marL="0" rtl="0" algn="l">
              <a:spcBef>
                <a:spcPts val="0"/>
              </a:spcBef>
              <a:spcAft>
                <a:spcPts val="0"/>
              </a:spcAft>
              <a:buNone/>
            </a:pPr>
            <a:r>
              <a:t/>
            </a:r>
            <a:endParaRPr sz="900">
              <a:solidFill>
                <a:schemeClr val="dk2"/>
              </a:solidFill>
              <a:latin typeface="Lato"/>
              <a:ea typeface="Lato"/>
              <a:cs typeface="Lato"/>
              <a:sym typeface="Lato"/>
            </a:endParaRPr>
          </a:p>
          <a:p>
            <a:pPr indent="0" lvl="0" marL="0" rtl="0" algn="ctr">
              <a:spcBef>
                <a:spcPts val="0"/>
              </a:spcBef>
              <a:spcAft>
                <a:spcPts val="0"/>
              </a:spcAft>
              <a:buNone/>
            </a:pPr>
            <a:r>
              <a:rPr lang="en" sz="800">
                <a:solidFill>
                  <a:schemeClr val="dk2"/>
                </a:solidFill>
                <a:latin typeface="Lato"/>
                <a:ea typeface="Lato"/>
                <a:cs typeface="Lato"/>
                <a:sym typeface="Lato"/>
              </a:rPr>
              <a:t>Weekend</a:t>
            </a:r>
            <a:endParaRPr sz="800">
              <a:solidFill>
                <a:schemeClr val="dk2"/>
              </a:solidFill>
              <a:latin typeface="Lato"/>
              <a:ea typeface="Lato"/>
              <a:cs typeface="Lato"/>
              <a:sym typeface="Lato"/>
            </a:endParaRPr>
          </a:p>
          <a:p>
            <a:pPr indent="0" lvl="0" marL="0" rtl="0" algn="ctr">
              <a:spcBef>
                <a:spcPts val="0"/>
              </a:spcBef>
              <a:spcAft>
                <a:spcPts val="0"/>
              </a:spcAft>
              <a:buNone/>
            </a:pPr>
            <a:r>
              <a:rPr lang="en" sz="800">
                <a:solidFill>
                  <a:schemeClr val="dk2"/>
                </a:solidFill>
                <a:latin typeface="Lato"/>
                <a:ea typeface="Lato"/>
                <a:cs typeface="Lato"/>
                <a:sym typeface="Lato"/>
              </a:rPr>
              <a:t>average</a:t>
            </a:r>
            <a:endParaRPr sz="800">
              <a:solidFill>
                <a:schemeClr val="dk2"/>
              </a:solidFill>
              <a:latin typeface="Lato"/>
              <a:ea typeface="Lato"/>
              <a:cs typeface="Lato"/>
              <a:sym typeface="Lato"/>
            </a:endParaRPr>
          </a:p>
          <a:p>
            <a:pPr indent="0" lvl="0" marL="0" rtl="0" algn="ctr">
              <a:spcBef>
                <a:spcPts val="0"/>
              </a:spcBef>
              <a:spcAft>
                <a:spcPts val="0"/>
              </a:spcAft>
              <a:buNone/>
            </a:pPr>
            <a:r>
              <a:t/>
            </a:r>
            <a:endParaRPr sz="800">
              <a:solidFill>
                <a:schemeClr val="dk2"/>
              </a:solidFill>
              <a:latin typeface="Lato"/>
              <a:ea typeface="Lato"/>
              <a:cs typeface="Lato"/>
              <a:sym typeface="Lato"/>
            </a:endParaRPr>
          </a:p>
          <a:p>
            <a:pPr indent="0" lvl="0" marL="0" rtl="0" algn="ctr">
              <a:spcBef>
                <a:spcPts val="0"/>
              </a:spcBef>
              <a:spcAft>
                <a:spcPts val="0"/>
              </a:spcAft>
              <a:buNone/>
            </a:pPr>
            <a:r>
              <a:rPr lang="en" sz="800">
                <a:solidFill>
                  <a:schemeClr val="dk2"/>
                </a:solidFill>
                <a:latin typeface="Lato"/>
                <a:ea typeface="Lato"/>
                <a:cs typeface="Lato"/>
                <a:sym typeface="Lato"/>
              </a:rPr>
              <a:t>Weekday</a:t>
            </a:r>
            <a:endParaRPr sz="800">
              <a:solidFill>
                <a:schemeClr val="dk2"/>
              </a:solidFill>
              <a:latin typeface="Lato"/>
              <a:ea typeface="Lato"/>
              <a:cs typeface="Lato"/>
              <a:sym typeface="Lato"/>
            </a:endParaRPr>
          </a:p>
          <a:p>
            <a:pPr indent="0" lvl="0" marL="0" rtl="0" algn="ctr">
              <a:spcBef>
                <a:spcPts val="0"/>
              </a:spcBef>
              <a:spcAft>
                <a:spcPts val="0"/>
              </a:spcAft>
              <a:buNone/>
            </a:pPr>
            <a:r>
              <a:rPr lang="en" sz="800">
                <a:solidFill>
                  <a:schemeClr val="dk2"/>
                </a:solidFill>
                <a:latin typeface="Lato"/>
                <a:ea typeface="Lato"/>
                <a:cs typeface="Lato"/>
                <a:sym typeface="Lato"/>
              </a:rPr>
              <a:t>average</a:t>
            </a:r>
            <a:endParaRPr sz="1300"/>
          </a:p>
        </p:txBody>
      </p:sp>
      <p:sp>
        <p:nvSpPr>
          <p:cNvPr id="373" name="Google Shape;373;p55"/>
          <p:cNvSpPr txBox="1"/>
          <p:nvPr/>
        </p:nvSpPr>
        <p:spPr>
          <a:xfrm>
            <a:off x="8213252" y="3559415"/>
            <a:ext cx="1127400" cy="1185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solidFill>
                  <a:schemeClr val="dk2"/>
                </a:solidFill>
                <a:latin typeface="Lato"/>
                <a:ea typeface="Lato"/>
                <a:cs typeface="Lato"/>
                <a:sym typeface="Lato"/>
              </a:rPr>
              <a:t>Holidays/event weekend</a:t>
            </a:r>
            <a:endParaRPr b="1" sz="800">
              <a:solidFill>
                <a:schemeClr val="dk2"/>
              </a:solidFill>
              <a:latin typeface="Lato"/>
              <a:ea typeface="Lato"/>
              <a:cs typeface="Lato"/>
              <a:sym typeface="Lato"/>
            </a:endParaRPr>
          </a:p>
          <a:p>
            <a:pPr indent="0" lvl="0" marL="0" rtl="0" algn="l">
              <a:spcBef>
                <a:spcPts val="0"/>
              </a:spcBef>
              <a:spcAft>
                <a:spcPts val="0"/>
              </a:spcAft>
              <a:buNone/>
            </a:pPr>
            <a:r>
              <a:t/>
            </a:r>
            <a:endParaRPr sz="900">
              <a:solidFill>
                <a:schemeClr val="dk2"/>
              </a:solidFill>
              <a:latin typeface="Lato"/>
              <a:ea typeface="Lato"/>
              <a:cs typeface="Lato"/>
              <a:sym typeface="Lato"/>
            </a:endParaRPr>
          </a:p>
          <a:p>
            <a:pPr indent="0" lvl="0" marL="0" rtl="0" algn="ctr">
              <a:spcBef>
                <a:spcPts val="0"/>
              </a:spcBef>
              <a:spcAft>
                <a:spcPts val="0"/>
              </a:spcAft>
              <a:buNone/>
            </a:pPr>
            <a:r>
              <a:rPr lang="en" sz="800">
                <a:solidFill>
                  <a:schemeClr val="dk2"/>
                </a:solidFill>
                <a:latin typeface="Lato"/>
                <a:ea typeface="Lato"/>
                <a:cs typeface="Lato"/>
                <a:sym typeface="Lato"/>
              </a:rPr>
              <a:t>Weekend</a:t>
            </a:r>
            <a:endParaRPr sz="800">
              <a:solidFill>
                <a:schemeClr val="dk2"/>
              </a:solidFill>
              <a:latin typeface="Lato"/>
              <a:ea typeface="Lato"/>
              <a:cs typeface="Lato"/>
              <a:sym typeface="Lato"/>
            </a:endParaRPr>
          </a:p>
          <a:p>
            <a:pPr indent="0" lvl="0" marL="0" rtl="0" algn="ctr">
              <a:spcBef>
                <a:spcPts val="0"/>
              </a:spcBef>
              <a:spcAft>
                <a:spcPts val="0"/>
              </a:spcAft>
              <a:buNone/>
            </a:pPr>
            <a:r>
              <a:rPr lang="en" sz="800">
                <a:solidFill>
                  <a:schemeClr val="dk2"/>
                </a:solidFill>
                <a:latin typeface="Lato"/>
                <a:ea typeface="Lato"/>
                <a:cs typeface="Lato"/>
                <a:sym typeface="Lato"/>
              </a:rPr>
              <a:t>average</a:t>
            </a:r>
            <a:endParaRPr sz="800">
              <a:solidFill>
                <a:schemeClr val="dk2"/>
              </a:solidFill>
              <a:latin typeface="Lato"/>
              <a:ea typeface="Lato"/>
              <a:cs typeface="Lato"/>
              <a:sym typeface="Lato"/>
            </a:endParaRPr>
          </a:p>
          <a:p>
            <a:pPr indent="0" lvl="0" marL="0" rtl="0" algn="ctr">
              <a:spcBef>
                <a:spcPts val="0"/>
              </a:spcBef>
              <a:spcAft>
                <a:spcPts val="0"/>
              </a:spcAft>
              <a:buNone/>
            </a:pPr>
            <a:r>
              <a:t/>
            </a:r>
            <a:endParaRPr sz="800">
              <a:solidFill>
                <a:schemeClr val="dk2"/>
              </a:solidFill>
              <a:latin typeface="Lato"/>
              <a:ea typeface="Lato"/>
              <a:cs typeface="Lato"/>
              <a:sym typeface="Lato"/>
            </a:endParaRPr>
          </a:p>
          <a:p>
            <a:pPr indent="0" lvl="0" marL="0" rtl="0" algn="ctr">
              <a:spcBef>
                <a:spcPts val="0"/>
              </a:spcBef>
              <a:spcAft>
                <a:spcPts val="0"/>
              </a:spcAft>
              <a:buNone/>
            </a:pPr>
            <a:r>
              <a:rPr lang="en" sz="800">
                <a:solidFill>
                  <a:schemeClr val="dk2"/>
                </a:solidFill>
                <a:latin typeface="Lato"/>
                <a:ea typeface="Lato"/>
                <a:cs typeface="Lato"/>
                <a:sym typeface="Lato"/>
              </a:rPr>
              <a:t>Weekday</a:t>
            </a:r>
            <a:endParaRPr sz="800">
              <a:solidFill>
                <a:schemeClr val="dk2"/>
              </a:solidFill>
              <a:latin typeface="Lato"/>
              <a:ea typeface="Lato"/>
              <a:cs typeface="Lato"/>
              <a:sym typeface="Lato"/>
            </a:endParaRPr>
          </a:p>
          <a:p>
            <a:pPr indent="0" lvl="0" marL="0" rtl="0" algn="ctr">
              <a:spcBef>
                <a:spcPts val="0"/>
              </a:spcBef>
              <a:spcAft>
                <a:spcPts val="0"/>
              </a:spcAft>
              <a:buNone/>
            </a:pPr>
            <a:r>
              <a:rPr lang="en" sz="800">
                <a:solidFill>
                  <a:schemeClr val="dk2"/>
                </a:solidFill>
                <a:latin typeface="Lato"/>
                <a:ea typeface="Lato"/>
                <a:cs typeface="Lato"/>
                <a:sym typeface="Lato"/>
              </a:rPr>
              <a:t>average</a:t>
            </a:r>
            <a:endParaRPr sz="1300"/>
          </a:p>
        </p:txBody>
      </p:sp>
      <p:sp>
        <p:nvSpPr>
          <p:cNvPr id="374" name="Google Shape;374;p55"/>
          <p:cNvSpPr txBox="1"/>
          <p:nvPr>
            <p:ph type="title"/>
          </p:nvPr>
        </p:nvSpPr>
        <p:spPr>
          <a:xfrm>
            <a:off x="241050" y="282825"/>
            <a:ext cx="2888100" cy="9804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2200">
                <a:solidFill>
                  <a:srgbClr val="1F375D"/>
                </a:solidFill>
                <a:latin typeface="Roboto"/>
                <a:ea typeface="Roboto"/>
                <a:cs typeface="Roboto"/>
                <a:sym typeface="Roboto"/>
              </a:rPr>
              <a:t>Number of Scooters Per Day with 3+ </a:t>
            </a:r>
            <a:r>
              <a:rPr b="1" lang="en" sz="2200">
                <a:solidFill>
                  <a:srgbClr val="1F375D"/>
                </a:solidFill>
                <a:latin typeface="Roboto"/>
                <a:ea typeface="Roboto"/>
                <a:cs typeface="Roboto"/>
                <a:sym typeface="Roboto"/>
              </a:rPr>
              <a:t>Trips</a:t>
            </a:r>
            <a:endParaRPr b="1" sz="2200">
              <a:solidFill>
                <a:srgbClr val="1F375D"/>
              </a:solidFill>
              <a:latin typeface="Roboto"/>
              <a:ea typeface="Roboto"/>
              <a:cs typeface="Roboto"/>
              <a:sym typeface="Roboto"/>
            </a:endParaRPr>
          </a:p>
          <a:p>
            <a:pPr indent="0" lvl="0" marL="0" rtl="0" algn="l">
              <a:spcBef>
                <a:spcPts val="1200"/>
              </a:spcBef>
              <a:spcAft>
                <a:spcPts val="0"/>
              </a:spcAft>
              <a:buNone/>
            </a:pPr>
            <a:r>
              <a:t/>
            </a:r>
            <a:endParaRPr b="1" sz="2500">
              <a:latin typeface="Roboto"/>
              <a:ea typeface="Roboto"/>
              <a:cs typeface="Roboto"/>
              <a:sym typeface="Roboto"/>
            </a:endParaRPr>
          </a:p>
          <a:p>
            <a:pPr indent="0" lvl="0" marL="0" rtl="0" algn="l">
              <a:spcBef>
                <a:spcPts val="0"/>
              </a:spcBef>
              <a:spcAft>
                <a:spcPts val="0"/>
              </a:spcAft>
              <a:buNone/>
            </a:pPr>
            <a:r>
              <a:t/>
            </a:r>
            <a:endParaRPr sz="900">
              <a:solidFill>
                <a:schemeClr val="dk2"/>
              </a:solidFill>
              <a:latin typeface="Lato"/>
              <a:ea typeface="Lato"/>
              <a:cs typeface="Lato"/>
              <a:sym typeface="Lato"/>
            </a:endParaRPr>
          </a:p>
          <a:p>
            <a:pPr indent="0" lvl="0" marL="0" rtl="0" algn="l">
              <a:spcBef>
                <a:spcPts val="0"/>
              </a:spcBef>
              <a:spcAft>
                <a:spcPts val="0"/>
              </a:spcAft>
              <a:buNone/>
            </a:pPr>
            <a:r>
              <a:t/>
            </a:r>
            <a:endParaRPr sz="900">
              <a:solidFill>
                <a:srgbClr val="000000"/>
              </a:solidFill>
              <a:latin typeface="Lato"/>
              <a:ea typeface="Lato"/>
              <a:cs typeface="Lato"/>
              <a:sym typeface="Lato"/>
            </a:endParaRPr>
          </a:p>
          <a:p>
            <a:pPr indent="0" lvl="0" marL="0" rtl="0" algn="l">
              <a:spcBef>
                <a:spcPts val="0"/>
              </a:spcBef>
              <a:spcAft>
                <a:spcPts val="0"/>
              </a:spcAft>
              <a:buNone/>
            </a:pPr>
            <a:r>
              <a:t/>
            </a:r>
            <a:endParaRPr b="1" sz="2500"/>
          </a:p>
        </p:txBody>
      </p:sp>
      <p:sp>
        <p:nvSpPr>
          <p:cNvPr id="375" name="Google Shape;375;p55"/>
          <p:cNvSpPr txBox="1"/>
          <p:nvPr/>
        </p:nvSpPr>
        <p:spPr>
          <a:xfrm rot="-5400000">
            <a:off x="956765" y="2245350"/>
            <a:ext cx="5067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FFFF"/>
                </a:solidFill>
                <a:highlight>
                  <a:srgbClr val="FFFFFF"/>
                </a:highlight>
                <a:latin typeface="Lato"/>
                <a:ea typeface="Lato"/>
                <a:cs typeface="Lato"/>
                <a:sym typeface="Lato"/>
              </a:rPr>
              <a:t>Number of Rides                                Number of Rides                       Number of Rides</a:t>
            </a:r>
            <a:endParaRPr sz="1100">
              <a:solidFill>
                <a:srgbClr val="FFFFFF"/>
              </a:solidFill>
              <a:highlight>
                <a:srgbClr val="FFFFFF"/>
              </a:highlight>
              <a:latin typeface="Lato"/>
              <a:ea typeface="Lato"/>
              <a:cs typeface="Lato"/>
              <a:sym typeface="Lato"/>
            </a:endParaRPr>
          </a:p>
          <a:p>
            <a:pPr indent="0" lvl="0" marL="0" rtl="0" algn="ctr">
              <a:spcBef>
                <a:spcPts val="0"/>
              </a:spcBef>
              <a:spcAft>
                <a:spcPts val="0"/>
              </a:spcAft>
              <a:buNone/>
            </a:pPr>
            <a:r>
              <a:t/>
            </a:r>
            <a:endParaRPr sz="1100">
              <a:solidFill>
                <a:srgbClr val="FFFFFF"/>
              </a:solidFill>
              <a:highlight>
                <a:srgbClr val="FFFFFF"/>
              </a:highlight>
              <a:latin typeface="Lato"/>
              <a:ea typeface="Lato"/>
              <a:cs typeface="Lato"/>
              <a:sym typeface="Lato"/>
            </a:endParaRPr>
          </a:p>
        </p:txBody>
      </p:sp>
      <p:sp>
        <p:nvSpPr>
          <p:cNvPr id="376" name="Google Shape;376;p55"/>
          <p:cNvSpPr txBox="1"/>
          <p:nvPr>
            <p:ph idx="1" type="body"/>
          </p:nvPr>
        </p:nvSpPr>
        <p:spPr>
          <a:xfrm>
            <a:off x="-24325" y="1948475"/>
            <a:ext cx="3567900" cy="1391400"/>
          </a:xfrm>
          <a:prstGeom prst="rect">
            <a:avLst/>
          </a:prstGeom>
        </p:spPr>
        <p:txBody>
          <a:bodyPr anchorCtr="0" anchor="t" bIns="91425" lIns="91425" spcFirstLastPara="1" rIns="91425" wrap="square" tIns="91425">
            <a:noAutofit/>
          </a:bodyPr>
          <a:lstStyle/>
          <a:p>
            <a:pPr indent="-203200" lvl="0" marL="285750" rtl="0" algn="l">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684 scooters on average per weekday</a:t>
            </a:r>
            <a:endParaRPr sz="1400">
              <a:solidFill>
                <a:srgbClr val="1F375D"/>
              </a:solidFill>
              <a:latin typeface="Lato"/>
              <a:ea typeface="Lato"/>
              <a:cs typeface="Lato"/>
              <a:sym typeface="Lato"/>
            </a:endParaRPr>
          </a:p>
          <a:p>
            <a:pPr indent="-203200" lvl="0" marL="285750" rtl="0" algn="l">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1,320 scooters on average per weekend day </a:t>
            </a:r>
            <a:endParaRPr sz="1400">
              <a:solidFill>
                <a:srgbClr val="1F375D"/>
              </a:solidFill>
              <a:latin typeface="Lato"/>
              <a:ea typeface="Lato"/>
              <a:cs typeface="Lato"/>
              <a:sym typeface="Lato"/>
            </a:endParaRPr>
          </a:p>
          <a:p>
            <a:pPr indent="-203200" lvl="0" marL="285750" rtl="0" algn="l">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2,053 scooters on average per holiday/event weekend day</a:t>
            </a:r>
            <a:endParaRPr sz="1400">
              <a:solidFill>
                <a:srgbClr val="1F375D"/>
              </a:solidFill>
              <a:latin typeface="Lato"/>
              <a:ea typeface="Lato"/>
              <a:cs typeface="Lato"/>
              <a:sym typeface="Lato"/>
            </a:endParaRPr>
          </a:p>
          <a:p>
            <a:pPr indent="0" lvl="0" marL="457200" rtl="0" algn="l">
              <a:spcBef>
                <a:spcPts val="1200"/>
              </a:spcBef>
              <a:spcAft>
                <a:spcPts val="0"/>
              </a:spcAft>
              <a:buNone/>
            </a:pPr>
            <a:r>
              <a:t/>
            </a:r>
            <a:endParaRPr sz="1400">
              <a:solidFill>
                <a:srgbClr val="1F375D"/>
              </a:solidFill>
              <a:latin typeface="Lato"/>
              <a:ea typeface="Lato"/>
              <a:cs typeface="Lato"/>
              <a:sym typeface="Lato"/>
            </a:endParaRPr>
          </a:p>
          <a:p>
            <a:pPr indent="0" lvl="0" marL="457200" rtl="0" algn="l">
              <a:spcBef>
                <a:spcPts val="1200"/>
              </a:spcBef>
              <a:spcAft>
                <a:spcPts val="0"/>
              </a:spcAft>
              <a:buNone/>
            </a:pPr>
            <a:r>
              <a:t/>
            </a:r>
            <a:endParaRPr sz="1400">
              <a:latin typeface="Lato"/>
              <a:ea typeface="Lato"/>
              <a:cs typeface="Lato"/>
              <a:sym typeface="Lato"/>
            </a:endParaRPr>
          </a:p>
          <a:p>
            <a:pPr indent="0" lvl="0" marL="0" rtl="0" algn="l">
              <a:spcBef>
                <a:spcPts val="1200"/>
              </a:spcBef>
              <a:spcAft>
                <a:spcPts val="1200"/>
              </a:spcAft>
              <a:buNone/>
            </a:pPr>
            <a:r>
              <a:t/>
            </a:r>
            <a:endParaRPr sz="1400">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b="1" sz="2500">
              <a:solidFill>
                <a:srgbClr val="1F375D"/>
              </a:solidFill>
              <a:latin typeface="Roboto"/>
              <a:ea typeface="Roboto"/>
              <a:cs typeface="Roboto"/>
              <a:sym typeface="Roboto"/>
            </a:endParaRPr>
          </a:p>
          <a:p>
            <a:pPr indent="0" lvl="0" marL="0" rtl="0" algn="l">
              <a:spcBef>
                <a:spcPts val="1200"/>
              </a:spcBef>
              <a:spcAft>
                <a:spcPts val="0"/>
              </a:spcAft>
              <a:buNone/>
            </a:pPr>
            <a:r>
              <a:t/>
            </a:r>
            <a:endParaRPr b="1" sz="2500">
              <a:latin typeface="Roboto"/>
              <a:ea typeface="Roboto"/>
              <a:cs typeface="Roboto"/>
              <a:sym typeface="Roboto"/>
            </a:endParaRPr>
          </a:p>
          <a:p>
            <a:pPr indent="0" lvl="0" marL="0" rtl="0" algn="l">
              <a:spcBef>
                <a:spcPts val="0"/>
              </a:spcBef>
              <a:spcAft>
                <a:spcPts val="0"/>
              </a:spcAft>
              <a:buNone/>
            </a:pPr>
            <a:r>
              <a:t/>
            </a:r>
            <a:endParaRPr b="1" sz="2500"/>
          </a:p>
        </p:txBody>
      </p:sp>
      <p:pic>
        <p:nvPicPr>
          <p:cNvPr id="382" name="Google Shape;382;p56" title="May29revised.mp4">
            <a:hlinkClick r:id="rId3"/>
          </p:cNvPr>
          <p:cNvPicPr preferRelativeResize="0"/>
          <p:nvPr/>
        </p:nvPicPr>
        <p:blipFill>
          <a:blip r:embed="rId4">
            <a:alphaModFix/>
          </a:blip>
          <a:stretch>
            <a:fillRect/>
          </a:stretch>
        </p:blipFill>
        <p:spPr>
          <a:xfrm>
            <a:off x="267089" y="0"/>
            <a:ext cx="8609822" cy="51435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000"/>
                                        <p:tgtEl>
                                          <p:spTgt spid="3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2500">
              <a:latin typeface="Roboto"/>
              <a:ea typeface="Roboto"/>
              <a:cs typeface="Roboto"/>
              <a:sym typeface="Roboto"/>
            </a:endParaRPr>
          </a:p>
          <a:p>
            <a:pPr indent="0" lvl="0" marL="0" rtl="0" algn="l">
              <a:spcBef>
                <a:spcPts val="0"/>
              </a:spcBef>
              <a:spcAft>
                <a:spcPts val="0"/>
              </a:spcAft>
              <a:buNone/>
            </a:pPr>
            <a:r>
              <a:t/>
            </a:r>
            <a:endParaRPr b="1" sz="2500"/>
          </a:p>
        </p:txBody>
      </p:sp>
      <p:pic>
        <p:nvPicPr>
          <p:cNvPr id="388" name="Google Shape;388;p57" title="SatMay26.mp4">
            <a:hlinkClick r:id="rId3"/>
          </p:cNvPr>
          <p:cNvPicPr preferRelativeResize="0"/>
          <p:nvPr/>
        </p:nvPicPr>
        <p:blipFill>
          <a:blip r:embed="rId4">
            <a:alphaModFix/>
          </a:blip>
          <a:stretch>
            <a:fillRect/>
          </a:stretch>
        </p:blipFill>
        <p:spPr>
          <a:xfrm>
            <a:off x="225112" y="0"/>
            <a:ext cx="8693775" cy="51434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1000"/>
                                        <p:tgtEl>
                                          <p:spTgt spid="3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F375D"/>
        </a:solidFill>
      </p:bgPr>
    </p:bg>
    <p:spTree>
      <p:nvGrpSpPr>
        <p:cNvPr id="392" name="Shape 392"/>
        <p:cNvGrpSpPr/>
        <p:nvPr/>
      </p:nvGrpSpPr>
      <p:grpSpPr>
        <a:xfrm>
          <a:off x="0" y="0"/>
          <a:ext cx="0" cy="0"/>
          <a:chOff x="0" y="0"/>
          <a:chExt cx="0" cy="0"/>
        </a:xfrm>
      </p:grpSpPr>
      <p:sp>
        <p:nvSpPr>
          <p:cNvPr id="393" name="Google Shape;393;p58"/>
          <p:cNvSpPr txBox="1"/>
          <p:nvPr>
            <p:ph type="ctrTitle"/>
          </p:nvPr>
        </p:nvSpPr>
        <p:spPr>
          <a:xfrm>
            <a:off x="311700" y="1887075"/>
            <a:ext cx="8520600" cy="91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F8F8F8"/>
                </a:solidFill>
                <a:latin typeface="Roboto"/>
                <a:ea typeface="Roboto"/>
                <a:cs typeface="Roboto"/>
                <a:sym typeface="Roboto"/>
              </a:rPr>
              <a:t>Notable Factors</a:t>
            </a:r>
            <a:endParaRPr b="1">
              <a:solidFill>
                <a:srgbClr val="F8F8F8"/>
              </a:solidFill>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9"/>
          <p:cNvSpPr txBox="1"/>
          <p:nvPr>
            <p:ph idx="4294967295" type="title"/>
          </p:nvPr>
        </p:nvSpPr>
        <p:spPr>
          <a:xfrm>
            <a:off x="311700" y="445025"/>
            <a:ext cx="5202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2200">
                <a:solidFill>
                  <a:srgbClr val="1F375D"/>
                </a:solidFill>
                <a:latin typeface="Roboto"/>
                <a:ea typeface="Roboto"/>
                <a:cs typeface="Roboto"/>
                <a:sym typeface="Roboto"/>
              </a:rPr>
              <a:t>The Big Picture</a:t>
            </a:r>
            <a:endParaRPr b="1" sz="2200">
              <a:solidFill>
                <a:srgbClr val="1F375D"/>
              </a:solidFill>
              <a:latin typeface="Roboto"/>
              <a:ea typeface="Roboto"/>
              <a:cs typeface="Roboto"/>
              <a:sym typeface="Roboto"/>
            </a:endParaRPr>
          </a:p>
          <a:p>
            <a:pPr indent="0" lvl="0" marL="0" rtl="0" algn="l">
              <a:spcBef>
                <a:spcPts val="1200"/>
              </a:spcBef>
              <a:spcAft>
                <a:spcPts val="0"/>
              </a:spcAft>
              <a:buNone/>
            </a:pPr>
            <a:r>
              <a:t/>
            </a:r>
            <a:endParaRPr sz="1400">
              <a:solidFill>
                <a:srgbClr val="1F375D"/>
              </a:solidFill>
            </a:endParaRPr>
          </a:p>
          <a:p>
            <a:pPr indent="0" lvl="0" marL="45720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457200" rtl="0" algn="l">
              <a:spcBef>
                <a:spcPts val="0"/>
              </a:spcBef>
              <a:spcAft>
                <a:spcPts val="0"/>
              </a:spcAft>
              <a:buNone/>
            </a:pPr>
            <a:r>
              <a:t/>
            </a:r>
            <a:endParaRPr sz="1400">
              <a:solidFill>
                <a:srgbClr val="000000"/>
              </a:solidFill>
            </a:endParaRPr>
          </a:p>
          <a:p>
            <a:pPr indent="0" lvl="0" marL="0" rtl="0" algn="l">
              <a:spcBef>
                <a:spcPts val="0"/>
              </a:spcBef>
              <a:spcAft>
                <a:spcPts val="0"/>
              </a:spcAft>
              <a:buClr>
                <a:schemeClr val="dk1"/>
              </a:buClr>
              <a:buSzPts val="1100"/>
              <a:buFont typeface="Arial"/>
              <a:buNone/>
            </a:pPr>
            <a:r>
              <a:t/>
            </a:r>
            <a:endParaRPr sz="1400">
              <a:solidFill>
                <a:srgbClr val="000000"/>
              </a:solidFill>
            </a:endParaRPr>
          </a:p>
          <a:p>
            <a:pPr indent="0" lvl="0" marL="0" rtl="0" algn="l">
              <a:spcBef>
                <a:spcPts val="0"/>
              </a:spcBef>
              <a:spcAft>
                <a:spcPts val="0"/>
              </a:spcAft>
              <a:buNone/>
            </a:pPr>
            <a:r>
              <a:t/>
            </a:r>
            <a:endParaRPr b="1" sz="2500"/>
          </a:p>
        </p:txBody>
      </p:sp>
      <p:pic>
        <p:nvPicPr>
          <p:cNvPr id="399" name="Google Shape;399;p59"/>
          <p:cNvPicPr preferRelativeResize="0"/>
          <p:nvPr/>
        </p:nvPicPr>
        <p:blipFill>
          <a:blip r:embed="rId3">
            <a:alphaModFix/>
          </a:blip>
          <a:stretch>
            <a:fillRect/>
          </a:stretch>
        </p:blipFill>
        <p:spPr>
          <a:xfrm>
            <a:off x="4100700" y="1548201"/>
            <a:ext cx="4631900" cy="2788750"/>
          </a:xfrm>
          <a:prstGeom prst="rect">
            <a:avLst/>
          </a:prstGeom>
          <a:noFill/>
          <a:ln>
            <a:noFill/>
          </a:ln>
        </p:spPr>
      </p:pic>
      <p:sp>
        <p:nvSpPr>
          <p:cNvPr id="400" name="Google Shape;400;p59"/>
          <p:cNvSpPr txBox="1"/>
          <p:nvPr/>
        </p:nvSpPr>
        <p:spPr>
          <a:xfrm>
            <a:off x="168575" y="1548200"/>
            <a:ext cx="3853500" cy="26907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1F375D"/>
              </a:buClr>
              <a:buSzPts val="1400"/>
              <a:buFont typeface="Lato"/>
              <a:buChar char="●"/>
            </a:pPr>
            <a:r>
              <a:rPr lang="en">
                <a:solidFill>
                  <a:srgbClr val="1F375D"/>
                </a:solidFill>
                <a:latin typeface="Lato"/>
                <a:ea typeface="Lato"/>
                <a:cs typeface="Lato"/>
                <a:sym typeface="Lato"/>
              </a:rPr>
              <a:t>Nashville is dominated by commuters driving alone</a:t>
            </a:r>
            <a:endParaRPr>
              <a:solidFill>
                <a:srgbClr val="1F375D"/>
              </a:solidFill>
              <a:latin typeface="Lato"/>
              <a:ea typeface="Lato"/>
              <a:cs typeface="Lato"/>
              <a:sym typeface="Lato"/>
            </a:endParaRPr>
          </a:p>
          <a:p>
            <a:pPr indent="0" lvl="0" marL="457200" rtl="0" algn="l">
              <a:lnSpc>
                <a:spcPct val="115000"/>
              </a:lnSpc>
              <a:spcBef>
                <a:spcPts val="0"/>
              </a:spcBef>
              <a:spcAft>
                <a:spcPts val="0"/>
              </a:spcAft>
              <a:buNone/>
            </a:pPr>
            <a:r>
              <a:t/>
            </a:r>
            <a:endParaRPr>
              <a:solidFill>
                <a:srgbClr val="1F375D"/>
              </a:solidFill>
              <a:latin typeface="Lato"/>
              <a:ea typeface="Lato"/>
              <a:cs typeface="Lato"/>
              <a:sym typeface="Lato"/>
            </a:endParaRPr>
          </a:p>
          <a:p>
            <a:pPr indent="0" lvl="0" marL="457200" rtl="0" algn="l">
              <a:lnSpc>
                <a:spcPct val="115000"/>
              </a:lnSpc>
              <a:spcBef>
                <a:spcPts val="0"/>
              </a:spcBef>
              <a:spcAft>
                <a:spcPts val="0"/>
              </a:spcAft>
              <a:buNone/>
            </a:pPr>
            <a:r>
              <a:t/>
            </a:r>
            <a:endParaRPr>
              <a:solidFill>
                <a:srgbClr val="1F375D"/>
              </a:solidFill>
              <a:latin typeface="Lato"/>
              <a:ea typeface="Lato"/>
              <a:cs typeface="Lato"/>
              <a:sym typeface="Lato"/>
            </a:endParaRPr>
          </a:p>
          <a:p>
            <a:pPr indent="-317500" lvl="0" marL="457200" rtl="0" algn="l">
              <a:lnSpc>
                <a:spcPct val="115000"/>
              </a:lnSpc>
              <a:spcBef>
                <a:spcPts val="0"/>
              </a:spcBef>
              <a:spcAft>
                <a:spcPts val="0"/>
              </a:spcAft>
              <a:buClr>
                <a:srgbClr val="1F375D"/>
              </a:buClr>
              <a:buSzPts val="1400"/>
              <a:buFont typeface="Lato"/>
              <a:buChar char="●"/>
            </a:pPr>
            <a:r>
              <a:rPr lang="en">
                <a:solidFill>
                  <a:srgbClr val="1F375D"/>
                </a:solidFill>
                <a:latin typeface="Lato"/>
                <a:ea typeface="Lato"/>
                <a:cs typeface="Lato"/>
                <a:sym typeface="Lato"/>
              </a:rPr>
              <a:t>The average travel time to work is 24.9 minutes into Davidson County</a:t>
            </a:r>
            <a:endParaRPr>
              <a:solidFill>
                <a:srgbClr val="1F375D"/>
              </a:solidFill>
              <a:latin typeface="Lato"/>
              <a:ea typeface="Lato"/>
              <a:cs typeface="Lato"/>
              <a:sym typeface="Lato"/>
            </a:endParaRPr>
          </a:p>
          <a:p>
            <a:pPr indent="0" lvl="0" marL="457200" rtl="0" algn="l">
              <a:lnSpc>
                <a:spcPct val="115000"/>
              </a:lnSpc>
              <a:spcBef>
                <a:spcPts val="1200"/>
              </a:spcBef>
              <a:spcAft>
                <a:spcPts val="0"/>
              </a:spcAft>
              <a:buNone/>
            </a:pPr>
            <a:r>
              <a:t/>
            </a:r>
            <a:endParaRPr>
              <a:solidFill>
                <a:srgbClr val="1F375D"/>
              </a:solidFill>
              <a:latin typeface="Lato"/>
              <a:ea typeface="Lato"/>
              <a:cs typeface="Lato"/>
              <a:sym typeface="Lato"/>
            </a:endParaRPr>
          </a:p>
          <a:p>
            <a:pPr indent="-317500" lvl="0" marL="457200" rtl="0" algn="l">
              <a:lnSpc>
                <a:spcPct val="115000"/>
              </a:lnSpc>
              <a:spcBef>
                <a:spcPts val="1200"/>
              </a:spcBef>
              <a:spcAft>
                <a:spcPts val="0"/>
              </a:spcAft>
              <a:buClr>
                <a:srgbClr val="1F375D"/>
              </a:buClr>
              <a:buSzPts val="1400"/>
              <a:buFont typeface="Lato"/>
              <a:buChar char="●"/>
            </a:pPr>
            <a:r>
              <a:rPr lang="en">
                <a:solidFill>
                  <a:srgbClr val="1F375D"/>
                </a:solidFill>
                <a:latin typeface="Lato"/>
                <a:ea typeface="Lato"/>
                <a:cs typeface="Lato"/>
                <a:sym typeface="Lato"/>
              </a:rPr>
              <a:t>The average scooter trip duration is between 5-10 minutes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0"/>
          <p:cNvSpPr txBox="1"/>
          <p:nvPr>
            <p:ph idx="4294967295" type="title"/>
          </p:nvPr>
        </p:nvSpPr>
        <p:spPr>
          <a:xfrm>
            <a:off x="311700" y="445025"/>
            <a:ext cx="5202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2200">
                <a:solidFill>
                  <a:srgbClr val="1F375D"/>
                </a:solidFill>
                <a:latin typeface="Roboto"/>
                <a:ea typeface="Roboto"/>
                <a:cs typeface="Roboto"/>
                <a:sym typeface="Roboto"/>
              </a:rPr>
              <a:t>The Big Picture Text</a:t>
            </a:r>
            <a:endParaRPr b="1" sz="2200">
              <a:solidFill>
                <a:srgbClr val="1F375D"/>
              </a:solidFill>
              <a:latin typeface="Roboto"/>
              <a:ea typeface="Roboto"/>
              <a:cs typeface="Roboto"/>
              <a:sym typeface="Roboto"/>
            </a:endParaRPr>
          </a:p>
          <a:p>
            <a:pPr indent="0" lvl="0" marL="0" rtl="0" algn="l">
              <a:spcBef>
                <a:spcPts val="1200"/>
              </a:spcBef>
              <a:spcAft>
                <a:spcPts val="0"/>
              </a:spcAft>
              <a:buNone/>
            </a:pPr>
            <a:r>
              <a:t/>
            </a:r>
            <a:endParaRPr sz="1400">
              <a:solidFill>
                <a:srgbClr val="1F375D"/>
              </a:solidFill>
            </a:endParaRPr>
          </a:p>
          <a:p>
            <a:pPr indent="0" lvl="0" marL="45720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45720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b="1" sz="2500"/>
          </a:p>
        </p:txBody>
      </p:sp>
      <p:sp>
        <p:nvSpPr>
          <p:cNvPr id="406" name="Google Shape;406;p60"/>
          <p:cNvSpPr txBox="1"/>
          <p:nvPr/>
        </p:nvSpPr>
        <p:spPr>
          <a:xfrm>
            <a:off x="168575" y="1548200"/>
            <a:ext cx="8716800" cy="2127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1F375D"/>
              </a:buClr>
              <a:buSzPts val="1400"/>
              <a:buFont typeface="Lato"/>
              <a:buChar char="●"/>
            </a:pPr>
            <a:r>
              <a:rPr lang="en">
                <a:solidFill>
                  <a:srgbClr val="1F375D"/>
                </a:solidFill>
                <a:latin typeface="Lato"/>
                <a:ea typeface="Lato"/>
                <a:cs typeface="Lato"/>
                <a:sym typeface="Lato"/>
              </a:rPr>
              <a:t>The primary transportation  goals that this analysis focuses on are connectivity to other transportation modes and jobs, and an indicator for this ideally being a reduction in the number of people driving alone. While this has lessened some over the last 5 years, it’s still a huge portion of how people commute. The largest hit to commuters driving alone over the past decade has been an increase in those working remotely. No other modes meaningfully shift.</a:t>
            </a:r>
            <a:endParaRPr>
              <a:solidFill>
                <a:srgbClr val="1F375D"/>
              </a:solidFill>
              <a:latin typeface="Lato"/>
              <a:ea typeface="Lato"/>
              <a:cs typeface="Lato"/>
              <a:sym typeface="Lato"/>
            </a:endParaRPr>
          </a:p>
          <a:p>
            <a:pPr indent="0" lvl="0" marL="457200" rtl="0" algn="l">
              <a:lnSpc>
                <a:spcPct val="115000"/>
              </a:lnSpc>
              <a:spcBef>
                <a:spcPts val="0"/>
              </a:spcBef>
              <a:spcAft>
                <a:spcPts val="0"/>
              </a:spcAft>
              <a:buNone/>
            </a:pPr>
            <a:r>
              <a:t/>
            </a:r>
            <a:endParaRPr>
              <a:solidFill>
                <a:srgbClr val="1F375D"/>
              </a:solidFill>
              <a:latin typeface="Lato"/>
              <a:ea typeface="Lato"/>
              <a:cs typeface="Lato"/>
              <a:sym typeface="Lato"/>
            </a:endParaRPr>
          </a:p>
          <a:p>
            <a:pPr indent="-317500" lvl="0" marL="457200" rtl="0" algn="l">
              <a:lnSpc>
                <a:spcPct val="115000"/>
              </a:lnSpc>
              <a:spcBef>
                <a:spcPts val="1200"/>
              </a:spcBef>
              <a:spcAft>
                <a:spcPts val="0"/>
              </a:spcAft>
              <a:buClr>
                <a:srgbClr val="1F375D"/>
              </a:buClr>
              <a:buSzPts val="1400"/>
              <a:buFont typeface="Lato"/>
              <a:buChar char="●"/>
            </a:pPr>
            <a:r>
              <a:rPr lang="en">
                <a:solidFill>
                  <a:srgbClr val="1F375D"/>
                </a:solidFill>
                <a:latin typeface="Lato"/>
                <a:ea typeface="Lato"/>
                <a:cs typeface="Lato"/>
                <a:sym typeface="Lato"/>
              </a:rPr>
              <a:t>The trip times tell us that people aren’t replacing their car commutes with scooters and reinforces the “last mile” narrative.</a:t>
            </a:r>
            <a:endParaRPr>
              <a:solidFill>
                <a:srgbClr val="1F375D"/>
              </a:solidFill>
              <a:latin typeface="Lato"/>
              <a:ea typeface="Lato"/>
              <a:cs typeface="Lato"/>
              <a:sym typeface="La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1"/>
          <p:cNvSpPr txBox="1"/>
          <p:nvPr>
            <p:ph idx="4294967295" type="title"/>
          </p:nvPr>
        </p:nvSpPr>
        <p:spPr>
          <a:xfrm>
            <a:off x="311700" y="445025"/>
            <a:ext cx="2769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2200">
                <a:solidFill>
                  <a:srgbClr val="1F375D"/>
                </a:solidFill>
                <a:latin typeface="Roboto"/>
                <a:ea typeface="Roboto"/>
                <a:cs typeface="Roboto"/>
                <a:sym typeface="Roboto"/>
              </a:rPr>
              <a:t>The Last Mile</a:t>
            </a:r>
            <a:endParaRPr b="1" sz="2200">
              <a:solidFill>
                <a:srgbClr val="1F375D"/>
              </a:solidFill>
              <a:latin typeface="Roboto"/>
              <a:ea typeface="Roboto"/>
              <a:cs typeface="Roboto"/>
              <a:sym typeface="Roboto"/>
            </a:endParaRPr>
          </a:p>
          <a:p>
            <a:pPr indent="0" lvl="0" marL="457200" rtl="0" algn="l">
              <a:spcBef>
                <a:spcPts val="1200"/>
              </a:spcBef>
              <a:spcAft>
                <a:spcPts val="0"/>
              </a:spcAft>
              <a:buNone/>
            </a:pPr>
            <a:r>
              <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b="1" sz="2500"/>
          </a:p>
        </p:txBody>
      </p:sp>
      <p:pic>
        <p:nvPicPr>
          <p:cNvPr id="412" name="Google Shape;412;p61"/>
          <p:cNvPicPr preferRelativeResize="0"/>
          <p:nvPr/>
        </p:nvPicPr>
        <p:blipFill>
          <a:blip r:embed="rId3">
            <a:alphaModFix/>
          </a:blip>
          <a:stretch>
            <a:fillRect/>
          </a:stretch>
        </p:blipFill>
        <p:spPr>
          <a:xfrm>
            <a:off x="187226" y="1641125"/>
            <a:ext cx="3960796" cy="2801175"/>
          </a:xfrm>
          <a:prstGeom prst="rect">
            <a:avLst/>
          </a:prstGeom>
          <a:noFill/>
          <a:ln>
            <a:noFill/>
          </a:ln>
        </p:spPr>
      </p:pic>
      <p:sp>
        <p:nvSpPr>
          <p:cNvPr id="413" name="Google Shape;413;p61"/>
          <p:cNvSpPr txBox="1"/>
          <p:nvPr/>
        </p:nvSpPr>
        <p:spPr>
          <a:xfrm>
            <a:off x="405200" y="1017725"/>
            <a:ext cx="620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1F375D"/>
                </a:solidFill>
                <a:latin typeface="Lato"/>
                <a:ea typeface="Lato"/>
                <a:cs typeface="Lato"/>
                <a:sym typeface="Lato"/>
              </a:rPr>
              <a:t>How can commuters use scooters to solve the last mile problem?</a:t>
            </a:r>
            <a:endParaRPr>
              <a:solidFill>
                <a:schemeClr val="dk2"/>
              </a:solidFill>
            </a:endParaRPr>
          </a:p>
        </p:txBody>
      </p:sp>
      <p:pic>
        <p:nvPicPr>
          <p:cNvPr id="414" name="Google Shape;414;p61"/>
          <p:cNvPicPr preferRelativeResize="0"/>
          <p:nvPr/>
        </p:nvPicPr>
        <p:blipFill>
          <a:blip r:embed="rId4">
            <a:alphaModFix/>
          </a:blip>
          <a:stretch>
            <a:fillRect/>
          </a:stretch>
        </p:blipFill>
        <p:spPr>
          <a:xfrm>
            <a:off x="4238800" y="1691875"/>
            <a:ext cx="4799424" cy="269968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027"/>
        </a:solidFill>
      </p:bgPr>
    </p:bg>
    <p:spTree>
      <p:nvGrpSpPr>
        <p:cNvPr id="78" name="Shape 78"/>
        <p:cNvGrpSpPr/>
        <p:nvPr/>
      </p:nvGrpSpPr>
      <p:grpSpPr>
        <a:xfrm>
          <a:off x="0" y="0"/>
          <a:ext cx="0" cy="0"/>
          <a:chOff x="0" y="0"/>
          <a:chExt cx="0" cy="0"/>
        </a:xfrm>
      </p:grpSpPr>
      <p:sp>
        <p:nvSpPr>
          <p:cNvPr id="79" name="Google Shape;79;p17"/>
          <p:cNvSpPr txBox="1"/>
          <p:nvPr>
            <p:ph type="ctrTitle"/>
          </p:nvPr>
        </p:nvSpPr>
        <p:spPr>
          <a:xfrm>
            <a:off x="311700" y="2098200"/>
            <a:ext cx="8520600" cy="94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1F375D"/>
                </a:solidFill>
                <a:latin typeface="Roboto"/>
                <a:ea typeface="Roboto"/>
                <a:cs typeface="Roboto"/>
                <a:sym typeface="Roboto"/>
              </a:rPr>
              <a:t>Data Collection</a:t>
            </a:r>
            <a:endParaRPr b="1">
              <a:solidFill>
                <a:srgbClr val="1F375D"/>
              </a:solidFill>
              <a:latin typeface="Roboto"/>
              <a:ea typeface="Roboto"/>
              <a:cs typeface="Roboto"/>
              <a:sym typeface="Robo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2"/>
          <p:cNvSpPr txBox="1"/>
          <p:nvPr>
            <p:ph idx="4294967295" type="title"/>
          </p:nvPr>
        </p:nvSpPr>
        <p:spPr>
          <a:xfrm>
            <a:off x="311700" y="445025"/>
            <a:ext cx="2769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2200">
                <a:solidFill>
                  <a:srgbClr val="1F375D"/>
                </a:solidFill>
                <a:latin typeface="Roboto"/>
                <a:ea typeface="Roboto"/>
                <a:cs typeface="Roboto"/>
                <a:sym typeface="Roboto"/>
              </a:rPr>
              <a:t>The Last Mile Text</a:t>
            </a:r>
            <a:endParaRPr b="1" sz="2200">
              <a:solidFill>
                <a:srgbClr val="1F375D"/>
              </a:solidFill>
              <a:latin typeface="Roboto"/>
              <a:ea typeface="Roboto"/>
              <a:cs typeface="Roboto"/>
              <a:sym typeface="Roboto"/>
            </a:endParaRPr>
          </a:p>
          <a:p>
            <a:pPr indent="0" lvl="0" marL="457200" rtl="0" algn="l">
              <a:spcBef>
                <a:spcPts val="1200"/>
              </a:spcBef>
              <a:spcAft>
                <a:spcPts val="0"/>
              </a:spcAft>
              <a:buNone/>
            </a:pPr>
            <a:r>
              <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b="1" sz="2500"/>
          </a:p>
        </p:txBody>
      </p:sp>
      <p:sp>
        <p:nvSpPr>
          <p:cNvPr id="420" name="Google Shape;420;p62"/>
          <p:cNvSpPr txBox="1"/>
          <p:nvPr/>
        </p:nvSpPr>
        <p:spPr>
          <a:xfrm>
            <a:off x="405200" y="1017725"/>
            <a:ext cx="8255400" cy="401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rgbClr val="1F375D"/>
                </a:solidFill>
                <a:latin typeface="Lato"/>
                <a:ea typeface="Lato"/>
                <a:cs typeface="Lato"/>
                <a:sym typeface="Lato"/>
              </a:rPr>
              <a:t>The last mile problem is a term that refers to that last mile, for example, between a bus stop and  your job, or a hospital, or a school. How can that last mile be closed? SUMDs have been proposed as an ideal solution. Is this how they’re being used? Is their ideal distribution so that they’re not piling up on sidewalks?</a:t>
            </a:r>
            <a:endParaRPr>
              <a:solidFill>
                <a:srgbClr val="1F375D"/>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a:solidFill>
                <a:srgbClr val="1F375D"/>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a:solidFill>
                  <a:srgbClr val="1F375D"/>
                </a:solidFill>
                <a:latin typeface="Lato"/>
                <a:ea typeface="Lato"/>
                <a:cs typeface="Lato"/>
                <a:sym typeface="Lato"/>
              </a:rPr>
              <a:t>This map shows the density of jobs by census block downtown, as well as the number of bus stops. It’s clear where people need to be able to connect to with these scooters to get to their jobs. Most scooters are ridden greater than 140 times per month downtown surrounding Broadway. </a:t>
            </a:r>
            <a:endParaRPr>
              <a:solidFill>
                <a:srgbClr val="1F375D"/>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a:solidFill>
                <a:srgbClr val="1F375D"/>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a:solidFill>
                  <a:srgbClr val="1F375D"/>
                </a:solidFill>
                <a:latin typeface="Lato"/>
                <a:ea typeface="Lato"/>
                <a:cs typeface="Lato"/>
                <a:sym typeface="Lato"/>
              </a:rPr>
              <a:t>However, there’s conflation with the jobs and bus hotspots and nightlife hotspots. With an implication that riders may be impaired and that these may be tourist rides rather than resident rides, we’re not able to rate how these scooters are meeting laid out transportation needs. To be clear we do want to serve both residents and tourists, but the needs may be different.</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a:t>
            </a:r>
            <a:endParaRPr>
              <a:solidFill>
                <a:srgbClr val="1F375D"/>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a:solidFill>
                  <a:srgbClr val="1F375D"/>
                </a:solidFill>
                <a:latin typeface="Lato"/>
                <a:ea typeface="Lato"/>
                <a:cs typeface="Lato"/>
                <a:sym typeface="Lato"/>
              </a:rPr>
              <a:t>However, we can consider the time of day that the most scooter rides are being rented, you can get a better idea of how they’re being used downtown. The light blue line is the block of time bookending a typical workday. We do see that more people are renting these scooters on both weekends and weekdays around 3 - 8 PM. Again, this is both happy hour and the end of the workday. </a:t>
            </a:r>
            <a:endParaRPr>
              <a:solidFill>
                <a:srgbClr val="1F375D"/>
              </a:solidFill>
              <a:latin typeface="Lato"/>
              <a:ea typeface="Lato"/>
              <a:cs typeface="Lato"/>
              <a:sym typeface="La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3"/>
          <p:cNvSpPr txBox="1"/>
          <p:nvPr>
            <p:ph idx="4294967295" type="title"/>
          </p:nvPr>
        </p:nvSpPr>
        <p:spPr>
          <a:xfrm>
            <a:off x="311700" y="445025"/>
            <a:ext cx="30864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2200">
                <a:solidFill>
                  <a:srgbClr val="1F375D"/>
                </a:solidFill>
                <a:latin typeface="Roboto"/>
                <a:ea typeface="Roboto"/>
                <a:cs typeface="Roboto"/>
                <a:sym typeface="Roboto"/>
              </a:rPr>
              <a:t>The Promise Zones</a:t>
            </a:r>
            <a:endParaRPr b="1" sz="2200">
              <a:solidFill>
                <a:srgbClr val="1F375D"/>
              </a:solidFill>
              <a:latin typeface="Roboto"/>
              <a:ea typeface="Roboto"/>
              <a:cs typeface="Roboto"/>
              <a:sym typeface="Roboto"/>
            </a:endParaRPr>
          </a:p>
          <a:p>
            <a:pPr indent="0" lvl="0" marL="0" rtl="0" algn="l">
              <a:spcBef>
                <a:spcPts val="1200"/>
              </a:spcBef>
              <a:spcAft>
                <a:spcPts val="0"/>
              </a:spcAft>
              <a:buNone/>
            </a:pPr>
            <a:r>
              <a:t/>
            </a:r>
            <a:endParaRPr sz="1400">
              <a:solidFill>
                <a:srgbClr val="1F375D"/>
              </a:solidFill>
              <a:latin typeface="Lato"/>
              <a:ea typeface="Lato"/>
              <a:cs typeface="Lato"/>
              <a:sym typeface="Lato"/>
            </a:endParaRPr>
          </a:p>
          <a:p>
            <a:pPr indent="0" lvl="0" marL="457200" rtl="0" algn="l">
              <a:spcBef>
                <a:spcPts val="0"/>
              </a:spcBef>
              <a:spcAft>
                <a:spcPts val="0"/>
              </a:spcAft>
              <a:buNone/>
            </a:pPr>
            <a:r>
              <a:t/>
            </a:r>
            <a:endParaRPr sz="1400">
              <a:solidFill>
                <a:srgbClr val="1F375D"/>
              </a:solidFill>
            </a:endParaRPr>
          </a:p>
          <a:p>
            <a:pPr indent="0" lvl="0" marL="45720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45720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b="1" sz="2500"/>
          </a:p>
        </p:txBody>
      </p:sp>
      <p:sp>
        <p:nvSpPr>
          <p:cNvPr id="426" name="Google Shape;426;p63"/>
          <p:cNvSpPr txBox="1"/>
          <p:nvPr/>
        </p:nvSpPr>
        <p:spPr>
          <a:xfrm>
            <a:off x="6337800" y="98725"/>
            <a:ext cx="2806200" cy="540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solidFill>
                <a:srgbClr val="1F375D"/>
              </a:solidFill>
              <a:latin typeface="Lato"/>
              <a:ea typeface="Lato"/>
              <a:cs typeface="Lato"/>
              <a:sym typeface="Lato"/>
            </a:endParaRPr>
          </a:p>
          <a:p>
            <a:pPr indent="0" lvl="0" marL="457200" rtl="0" algn="l">
              <a:spcBef>
                <a:spcPts val="0"/>
              </a:spcBef>
              <a:spcAft>
                <a:spcPts val="0"/>
              </a:spcAft>
              <a:buNone/>
            </a:pPr>
            <a:r>
              <a:t/>
            </a:r>
            <a:endParaRPr>
              <a:solidFill>
                <a:srgbClr val="1F375D"/>
              </a:solidFill>
              <a:latin typeface="Lato"/>
              <a:ea typeface="Lato"/>
              <a:cs typeface="Lato"/>
              <a:sym typeface="Lato"/>
            </a:endParaRPr>
          </a:p>
          <a:p>
            <a:pPr indent="-317500" lvl="0" marL="457200" rtl="0" algn="l">
              <a:spcBef>
                <a:spcPts val="0"/>
              </a:spcBef>
              <a:spcAft>
                <a:spcPts val="0"/>
              </a:spcAft>
              <a:buClr>
                <a:srgbClr val="1F375D"/>
              </a:buClr>
              <a:buSzPts val="1400"/>
              <a:buFont typeface="Lato"/>
              <a:buChar char="●"/>
            </a:pPr>
            <a:r>
              <a:rPr lang="en">
                <a:solidFill>
                  <a:srgbClr val="1F375D"/>
                </a:solidFill>
                <a:latin typeface="Lato"/>
                <a:ea typeface="Lato"/>
                <a:cs typeface="Lato"/>
                <a:sym typeface="Lato"/>
              </a:rPr>
              <a:t>Specifically, how are they acting as a means of transportation in the Promise Zones?</a:t>
            </a:r>
            <a:endParaRPr>
              <a:solidFill>
                <a:srgbClr val="1F375D"/>
              </a:solidFill>
              <a:latin typeface="Lato"/>
              <a:ea typeface="Lato"/>
              <a:cs typeface="Lato"/>
              <a:sym typeface="Lato"/>
            </a:endParaRPr>
          </a:p>
          <a:p>
            <a:pPr indent="0" lvl="0" marL="457200" rtl="0" algn="l">
              <a:spcBef>
                <a:spcPts val="0"/>
              </a:spcBef>
              <a:spcAft>
                <a:spcPts val="0"/>
              </a:spcAft>
              <a:buNone/>
            </a:pPr>
            <a:r>
              <a:t/>
            </a:r>
            <a:endParaRPr>
              <a:solidFill>
                <a:srgbClr val="1F375D"/>
              </a:solidFill>
              <a:latin typeface="Lato"/>
              <a:ea typeface="Lato"/>
              <a:cs typeface="Lato"/>
              <a:sym typeface="Lato"/>
            </a:endParaRPr>
          </a:p>
          <a:p>
            <a:pPr indent="-336550" lvl="0" marL="457200" rtl="0" algn="l">
              <a:spcBef>
                <a:spcPts val="0"/>
              </a:spcBef>
              <a:spcAft>
                <a:spcPts val="0"/>
              </a:spcAft>
              <a:buClr>
                <a:srgbClr val="1F375D"/>
              </a:buClr>
              <a:buSzPts val="1700"/>
              <a:buFont typeface="Lato"/>
              <a:buChar char="●"/>
            </a:pPr>
            <a:r>
              <a:rPr lang="en">
                <a:solidFill>
                  <a:srgbClr val="1F375D"/>
                </a:solidFill>
                <a:latin typeface="Lato"/>
                <a:ea typeface="Lato"/>
                <a:cs typeface="Lato"/>
                <a:sym typeface="Lato"/>
              </a:rPr>
              <a:t>This map shows start points at the beginning of a day that was found to be average in terms of ridership in May. We can see that the most promise zone utilization is in East Nashville, but North and South of downtown show room for improvement in terms of getting more ridership and making more well-charged scooters available to the populations there.</a:t>
            </a:r>
            <a:endParaRPr sz="1700">
              <a:solidFill>
                <a:srgbClr val="1F375D"/>
              </a:solidFill>
              <a:latin typeface="Lato"/>
              <a:ea typeface="Lato"/>
              <a:cs typeface="Lato"/>
              <a:sym typeface="Lato"/>
            </a:endParaRPr>
          </a:p>
          <a:p>
            <a:pPr indent="0" lvl="0" marL="0" rtl="0" algn="l">
              <a:spcBef>
                <a:spcPts val="0"/>
              </a:spcBef>
              <a:spcAft>
                <a:spcPts val="0"/>
              </a:spcAft>
              <a:buNone/>
            </a:pPr>
            <a:r>
              <a:t/>
            </a:r>
            <a:endParaRPr>
              <a:solidFill>
                <a:srgbClr val="1F375D"/>
              </a:solidFill>
              <a:latin typeface="Lato"/>
              <a:ea typeface="Lato"/>
              <a:cs typeface="Lato"/>
              <a:sym typeface="Lato"/>
            </a:endParaRPr>
          </a:p>
          <a:p>
            <a:pPr indent="0" lvl="0" marL="0" rtl="0" algn="l">
              <a:spcBef>
                <a:spcPts val="0"/>
              </a:spcBef>
              <a:spcAft>
                <a:spcPts val="0"/>
              </a:spcAft>
              <a:buNone/>
            </a:pPr>
            <a:r>
              <a:t/>
            </a:r>
            <a:endParaRPr/>
          </a:p>
        </p:txBody>
      </p:sp>
      <p:pic>
        <p:nvPicPr>
          <p:cNvPr id="427" name="Google Shape;427;p63"/>
          <p:cNvPicPr preferRelativeResize="0"/>
          <p:nvPr/>
        </p:nvPicPr>
        <p:blipFill>
          <a:blip r:embed="rId3">
            <a:alphaModFix/>
          </a:blip>
          <a:stretch>
            <a:fillRect/>
          </a:stretch>
        </p:blipFill>
        <p:spPr>
          <a:xfrm>
            <a:off x="211050" y="1381350"/>
            <a:ext cx="5551824" cy="3394750"/>
          </a:xfrm>
          <a:prstGeom prst="rect">
            <a:avLst/>
          </a:prstGeom>
          <a:noFill/>
          <a:ln>
            <a:noFill/>
          </a:ln>
        </p:spPr>
      </p:pic>
      <p:sp>
        <p:nvSpPr>
          <p:cNvPr id="428" name="Google Shape;428;p63"/>
          <p:cNvSpPr txBox="1"/>
          <p:nvPr/>
        </p:nvSpPr>
        <p:spPr>
          <a:xfrm>
            <a:off x="65200" y="860650"/>
            <a:ext cx="646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rgbClr val="1F375D"/>
                </a:solidFill>
                <a:latin typeface="Lato"/>
                <a:ea typeface="Lato"/>
                <a:cs typeface="Lato"/>
                <a:sym typeface="Lato"/>
              </a:rPr>
              <a:t>HUD designated areas that are experiencing relative socio-economic depression</a:t>
            </a:r>
            <a:endParaRPr>
              <a:solidFill>
                <a:srgbClr val="1F375D"/>
              </a:solidFill>
              <a:latin typeface="Lato"/>
              <a:ea typeface="Lato"/>
              <a:cs typeface="Lato"/>
              <a:sym typeface="La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29CAA"/>
        </a:solidFill>
      </p:bgPr>
    </p:bg>
    <p:spTree>
      <p:nvGrpSpPr>
        <p:cNvPr id="432" name="Shape 432"/>
        <p:cNvGrpSpPr/>
        <p:nvPr/>
      </p:nvGrpSpPr>
      <p:grpSpPr>
        <a:xfrm>
          <a:off x="0" y="0"/>
          <a:ext cx="0" cy="0"/>
          <a:chOff x="0" y="0"/>
          <a:chExt cx="0" cy="0"/>
        </a:xfrm>
      </p:grpSpPr>
      <p:sp>
        <p:nvSpPr>
          <p:cNvPr id="433" name="Google Shape;433;p6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solidFill>
                  <a:srgbClr val="F8F8F8"/>
                </a:solidFill>
                <a:latin typeface="Roboto"/>
                <a:ea typeface="Roboto"/>
                <a:cs typeface="Roboto"/>
                <a:sym typeface="Roboto"/>
              </a:rPr>
              <a:t>Our Recommendation</a:t>
            </a:r>
            <a:endParaRPr b="1">
              <a:solidFill>
                <a:srgbClr val="F8F8F8"/>
              </a:solidFill>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5"/>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2200">
                <a:solidFill>
                  <a:srgbClr val="1F375D"/>
                </a:solidFill>
                <a:latin typeface="Roboto"/>
                <a:ea typeface="Roboto"/>
                <a:cs typeface="Roboto"/>
                <a:sym typeface="Roboto"/>
              </a:rPr>
              <a:t>Recommendations</a:t>
            </a:r>
            <a:endParaRPr b="1" sz="2200">
              <a:solidFill>
                <a:srgbClr val="1F375D"/>
              </a:solidFill>
              <a:latin typeface="Roboto"/>
              <a:ea typeface="Roboto"/>
              <a:cs typeface="Roboto"/>
              <a:sym typeface="Roboto"/>
            </a:endParaRPr>
          </a:p>
          <a:p>
            <a:pPr indent="0" lvl="0" marL="0" rtl="0" algn="l">
              <a:spcBef>
                <a:spcPts val="1200"/>
              </a:spcBef>
              <a:spcAft>
                <a:spcPts val="0"/>
              </a:spcAft>
              <a:buNone/>
            </a:pPr>
            <a:r>
              <a:t/>
            </a:r>
            <a:endParaRPr b="1" sz="2500">
              <a:latin typeface="Roboto"/>
              <a:ea typeface="Roboto"/>
              <a:cs typeface="Roboto"/>
              <a:sym typeface="Roboto"/>
            </a:endParaRPr>
          </a:p>
          <a:p>
            <a:pPr indent="-317500" lvl="0" marL="4572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 Total Scooter Fleet Size limit by week/weekend:</a:t>
            </a:r>
            <a:endParaRPr sz="1400">
              <a:solidFill>
                <a:srgbClr val="1F375D"/>
              </a:solidFill>
              <a:latin typeface="Lato"/>
              <a:ea typeface="Lato"/>
              <a:cs typeface="Lato"/>
              <a:sym typeface="Lato"/>
            </a:endParaRPr>
          </a:p>
          <a:p>
            <a:pPr indent="-317500" lvl="2" marL="13716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Weekday: </a:t>
            </a:r>
            <a:r>
              <a:rPr b="1" lang="en" sz="1400">
                <a:solidFill>
                  <a:srgbClr val="1F375D"/>
                </a:solidFill>
                <a:latin typeface="Lato"/>
                <a:ea typeface="Lato"/>
                <a:cs typeface="Lato"/>
                <a:sym typeface="Lato"/>
              </a:rPr>
              <a:t>947</a:t>
            </a:r>
            <a:endParaRPr b="1" sz="1400">
              <a:solidFill>
                <a:srgbClr val="1F375D"/>
              </a:solidFill>
              <a:latin typeface="Lato"/>
              <a:ea typeface="Lato"/>
              <a:cs typeface="Lato"/>
              <a:sym typeface="Lato"/>
            </a:endParaRPr>
          </a:p>
          <a:p>
            <a:pPr indent="-317500" lvl="2" marL="13716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Weekend: </a:t>
            </a:r>
            <a:r>
              <a:rPr b="1" lang="en" sz="1400">
                <a:solidFill>
                  <a:srgbClr val="1F375D"/>
                </a:solidFill>
                <a:latin typeface="Lato"/>
                <a:ea typeface="Lato"/>
                <a:cs typeface="Lato"/>
                <a:sym typeface="Lato"/>
              </a:rPr>
              <a:t>1744</a:t>
            </a:r>
            <a:endParaRPr b="1" sz="1400">
              <a:solidFill>
                <a:srgbClr val="1F375D"/>
              </a:solidFill>
              <a:latin typeface="Lato"/>
              <a:ea typeface="Lato"/>
              <a:cs typeface="Lato"/>
              <a:sym typeface="Lato"/>
            </a:endParaRPr>
          </a:p>
          <a:p>
            <a:pPr indent="-317500" lvl="2" marL="13716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Holiday Weekends: </a:t>
            </a:r>
            <a:r>
              <a:rPr b="1" lang="en" sz="1400">
                <a:solidFill>
                  <a:srgbClr val="1F375D"/>
                </a:solidFill>
                <a:latin typeface="Lato"/>
                <a:ea typeface="Lato"/>
                <a:cs typeface="Lato"/>
                <a:sym typeface="Lato"/>
              </a:rPr>
              <a:t>2389</a:t>
            </a:r>
            <a:r>
              <a:rPr lang="en" sz="1400">
                <a:solidFill>
                  <a:srgbClr val="1F375D"/>
                </a:solidFill>
                <a:latin typeface="Lato"/>
                <a:ea typeface="Lato"/>
                <a:cs typeface="Lato"/>
                <a:sym typeface="Lato"/>
              </a:rPr>
              <a:t> </a:t>
            </a:r>
            <a:endParaRPr sz="1400">
              <a:solidFill>
                <a:srgbClr val="1F375D"/>
              </a:solidFill>
              <a:latin typeface="Lato"/>
              <a:ea typeface="Lato"/>
              <a:cs typeface="Lato"/>
              <a:sym typeface="Lato"/>
            </a:endParaRPr>
          </a:p>
          <a:p>
            <a:pPr indent="-317500" lvl="0" marL="4572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Max Scooter density per square mile:</a:t>
            </a:r>
            <a:endParaRPr sz="1400">
              <a:solidFill>
                <a:srgbClr val="1F375D"/>
              </a:solidFill>
              <a:latin typeface="Lato"/>
              <a:ea typeface="Lato"/>
              <a:cs typeface="Lato"/>
              <a:sym typeface="Lato"/>
            </a:endParaRPr>
          </a:p>
          <a:p>
            <a:pPr indent="-317500" lvl="2" marL="13716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Weekday: </a:t>
            </a:r>
            <a:r>
              <a:rPr b="1" lang="en" sz="1400">
                <a:solidFill>
                  <a:srgbClr val="1F375D"/>
                </a:solidFill>
                <a:latin typeface="Lato"/>
                <a:ea typeface="Lato"/>
                <a:cs typeface="Lato"/>
                <a:sym typeface="Lato"/>
              </a:rPr>
              <a:t>237</a:t>
            </a:r>
            <a:endParaRPr b="1" sz="1400">
              <a:solidFill>
                <a:srgbClr val="1F375D"/>
              </a:solidFill>
              <a:latin typeface="Lato"/>
              <a:ea typeface="Lato"/>
              <a:cs typeface="Lato"/>
              <a:sym typeface="Lato"/>
            </a:endParaRPr>
          </a:p>
          <a:p>
            <a:pPr indent="-317500" lvl="2" marL="13716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Weekend: </a:t>
            </a:r>
            <a:r>
              <a:rPr b="1" lang="en" sz="1400">
                <a:solidFill>
                  <a:srgbClr val="1F375D"/>
                </a:solidFill>
                <a:latin typeface="Lato"/>
                <a:ea typeface="Lato"/>
                <a:cs typeface="Lato"/>
                <a:sym typeface="Lato"/>
              </a:rPr>
              <a:t>436</a:t>
            </a:r>
            <a:endParaRPr b="1" sz="1400">
              <a:solidFill>
                <a:srgbClr val="1F375D"/>
              </a:solidFill>
              <a:latin typeface="Lato"/>
              <a:ea typeface="Lato"/>
              <a:cs typeface="Lato"/>
              <a:sym typeface="Lato"/>
            </a:endParaRPr>
          </a:p>
          <a:p>
            <a:pPr indent="-317500" lvl="2" marL="13716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Holiday Weekends: </a:t>
            </a:r>
            <a:r>
              <a:rPr b="1" lang="en" sz="1400">
                <a:solidFill>
                  <a:srgbClr val="1F375D"/>
                </a:solidFill>
                <a:latin typeface="Lato"/>
                <a:ea typeface="Lato"/>
                <a:cs typeface="Lato"/>
                <a:sym typeface="Lato"/>
              </a:rPr>
              <a:t>597</a:t>
            </a:r>
            <a:endParaRPr b="1" sz="1400">
              <a:solidFill>
                <a:srgbClr val="1F375D"/>
              </a:solidFill>
              <a:latin typeface="Lato"/>
              <a:ea typeface="Lato"/>
              <a:cs typeface="Lato"/>
              <a:sym typeface="Lato"/>
            </a:endParaRPr>
          </a:p>
          <a:p>
            <a:pPr indent="-317500" lvl="1" marL="9144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This is dynamic density to account for surges in tourist-related days</a:t>
            </a:r>
            <a:endParaRPr sz="1400">
              <a:solidFill>
                <a:srgbClr val="1F375D"/>
              </a:solidFill>
              <a:latin typeface="Lato"/>
              <a:ea typeface="Lato"/>
              <a:cs typeface="Lato"/>
              <a:sym typeface="Lato"/>
            </a:endParaRPr>
          </a:p>
          <a:p>
            <a:pPr indent="-317500" lvl="1" marL="9144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Downtown has highest demand for scooters.</a:t>
            </a:r>
            <a:endParaRPr sz="1400">
              <a:solidFill>
                <a:srgbClr val="1F375D"/>
              </a:solidFill>
              <a:latin typeface="Lato"/>
              <a:ea typeface="Lato"/>
              <a:cs typeface="Lato"/>
              <a:sym typeface="Lato"/>
            </a:endParaRPr>
          </a:p>
          <a:p>
            <a:pPr indent="-317500" lvl="2" marL="13716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ZIP codes: 37201, 37203, 37219</a:t>
            </a:r>
            <a:endParaRPr sz="1400">
              <a:solidFill>
                <a:srgbClr val="1F375D"/>
              </a:solidFill>
              <a:latin typeface="Lato"/>
              <a:ea typeface="Lato"/>
              <a:cs typeface="Lato"/>
              <a:sym typeface="Lato"/>
            </a:endParaRPr>
          </a:p>
          <a:p>
            <a:pPr indent="0" lvl="0" marL="0" rtl="0" algn="l">
              <a:spcBef>
                <a:spcPts val="0"/>
              </a:spcBef>
              <a:spcAft>
                <a:spcPts val="0"/>
              </a:spcAft>
              <a:buNone/>
            </a:pPr>
            <a:r>
              <a:t/>
            </a:r>
            <a:endParaRPr sz="1400">
              <a:solidFill>
                <a:srgbClr val="1F375D"/>
              </a:solidFill>
              <a:latin typeface="Lato"/>
              <a:ea typeface="Lato"/>
              <a:cs typeface="Lato"/>
              <a:sym typeface="Lato"/>
            </a:endParaRPr>
          </a:p>
          <a:p>
            <a:pPr indent="0" lvl="0" marL="0" rtl="0" algn="l">
              <a:spcBef>
                <a:spcPts val="0"/>
              </a:spcBef>
              <a:spcAft>
                <a:spcPts val="0"/>
              </a:spcAft>
              <a:buNone/>
            </a:pPr>
            <a:r>
              <a:t/>
            </a:r>
            <a:endParaRPr sz="1400">
              <a:solidFill>
                <a:srgbClr val="1F375D"/>
              </a:solidFill>
              <a:latin typeface="Lato"/>
              <a:ea typeface="Lato"/>
              <a:cs typeface="Lato"/>
              <a:sym typeface="Lato"/>
            </a:endParaRPr>
          </a:p>
          <a:p>
            <a:pPr indent="0" lvl="0" marL="457200" rtl="0" algn="l">
              <a:spcBef>
                <a:spcPts val="0"/>
              </a:spcBef>
              <a:spcAft>
                <a:spcPts val="0"/>
              </a:spcAft>
              <a:buNone/>
            </a:pPr>
            <a:r>
              <a:t/>
            </a:r>
            <a:endParaRPr sz="1400">
              <a:solidFill>
                <a:srgbClr val="1F375D"/>
              </a:solidFill>
            </a:endParaRPr>
          </a:p>
          <a:p>
            <a:pPr indent="0" lvl="0" marL="45720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45720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b="1" sz="25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027"/>
        </a:solidFill>
      </p:bgPr>
    </p:bg>
    <p:spTree>
      <p:nvGrpSpPr>
        <p:cNvPr id="442" name="Shape 442"/>
        <p:cNvGrpSpPr/>
        <p:nvPr/>
      </p:nvGrpSpPr>
      <p:grpSpPr>
        <a:xfrm>
          <a:off x="0" y="0"/>
          <a:ext cx="0" cy="0"/>
          <a:chOff x="0" y="0"/>
          <a:chExt cx="0" cy="0"/>
        </a:xfrm>
      </p:grpSpPr>
      <p:sp>
        <p:nvSpPr>
          <p:cNvPr id="443" name="Google Shape;443;p6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solidFill>
                  <a:srgbClr val="1F375D"/>
                </a:solidFill>
                <a:latin typeface="Roboto"/>
                <a:ea typeface="Roboto"/>
                <a:cs typeface="Roboto"/>
                <a:sym typeface="Roboto"/>
              </a:rPr>
              <a:t>Q &amp; A</a:t>
            </a:r>
            <a:endParaRPr b="1">
              <a:solidFill>
                <a:srgbClr val="1F375D"/>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220">
                <a:solidFill>
                  <a:srgbClr val="1F375D"/>
                </a:solidFill>
                <a:latin typeface="Roboto"/>
                <a:ea typeface="Roboto"/>
                <a:cs typeface="Roboto"/>
                <a:sym typeface="Roboto"/>
              </a:rPr>
              <a:t>Key Considerations</a:t>
            </a:r>
            <a:endParaRPr b="1" sz="2220">
              <a:solidFill>
                <a:srgbClr val="1F375D"/>
              </a:solidFill>
              <a:latin typeface="Roboto"/>
              <a:ea typeface="Roboto"/>
              <a:cs typeface="Roboto"/>
              <a:sym typeface="Roboto"/>
            </a:endParaRPr>
          </a:p>
        </p:txBody>
      </p:sp>
      <p:sp>
        <p:nvSpPr>
          <p:cNvPr id="85" name="Google Shape;85;p18"/>
          <p:cNvSpPr txBox="1"/>
          <p:nvPr>
            <p:ph idx="1" type="body"/>
          </p:nvPr>
        </p:nvSpPr>
        <p:spPr>
          <a:xfrm>
            <a:off x="311700" y="1152475"/>
            <a:ext cx="8520600" cy="37620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Considerations provided by Nashville metro:</a:t>
            </a:r>
            <a:endParaRPr sz="1400">
              <a:solidFill>
                <a:srgbClr val="1F375D"/>
              </a:solidFill>
              <a:latin typeface="Lato"/>
              <a:ea typeface="Lato"/>
              <a:cs typeface="Lato"/>
              <a:sym typeface="Lato"/>
            </a:endParaRPr>
          </a:p>
          <a:p>
            <a:pPr indent="-317500" lvl="1" marL="914400" rtl="0" algn="l">
              <a:spcBef>
                <a:spcPts val="0"/>
              </a:spcBef>
              <a:spcAft>
                <a:spcPts val="0"/>
              </a:spcAft>
              <a:buClr>
                <a:srgbClr val="1F375D"/>
              </a:buClr>
              <a:buSzPts val="1400"/>
              <a:buFont typeface="Lato"/>
              <a:buChar char="○"/>
            </a:pPr>
            <a:r>
              <a:rPr lang="en">
                <a:solidFill>
                  <a:srgbClr val="1F375D"/>
                </a:solidFill>
                <a:latin typeface="Lato"/>
                <a:ea typeface="Lato"/>
                <a:cs typeface="Lato"/>
                <a:sym typeface="Lato"/>
              </a:rPr>
              <a:t>A major planning goal is to reduce the number of people driving alone.</a:t>
            </a:r>
            <a:endParaRPr>
              <a:solidFill>
                <a:srgbClr val="1F375D"/>
              </a:solidFill>
              <a:latin typeface="Lato"/>
              <a:ea typeface="Lato"/>
              <a:cs typeface="Lato"/>
              <a:sym typeface="Lato"/>
            </a:endParaRPr>
          </a:p>
          <a:p>
            <a:pPr indent="-317500" lvl="1" marL="914400" rtl="0" algn="l">
              <a:spcBef>
                <a:spcPts val="0"/>
              </a:spcBef>
              <a:spcAft>
                <a:spcPts val="0"/>
              </a:spcAft>
              <a:buClr>
                <a:srgbClr val="1F375D"/>
              </a:buClr>
              <a:buSzPts val="1400"/>
              <a:buFont typeface="Lato"/>
              <a:buChar char="○"/>
            </a:pPr>
            <a:r>
              <a:rPr lang="en">
                <a:solidFill>
                  <a:srgbClr val="1F375D"/>
                </a:solidFill>
                <a:latin typeface="Lato"/>
                <a:ea typeface="Lato"/>
                <a:cs typeface="Lato"/>
                <a:sym typeface="Lato"/>
              </a:rPr>
              <a:t>Three rides (of 3 meters or more) per day per scooter is the baseline for ridership goals.</a:t>
            </a:r>
            <a:endParaRPr>
              <a:solidFill>
                <a:srgbClr val="1F375D"/>
              </a:solidFill>
              <a:latin typeface="Lato"/>
              <a:ea typeface="Lato"/>
              <a:cs typeface="Lato"/>
              <a:sym typeface="Lato"/>
            </a:endParaRPr>
          </a:p>
          <a:p>
            <a:pPr indent="-317500" lvl="1" marL="914400" rtl="0" algn="l">
              <a:spcBef>
                <a:spcPts val="0"/>
              </a:spcBef>
              <a:spcAft>
                <a:spcPts val="0"/>
              </a:spcAft>
              <a:buClr>
                <a:srgbClr val="1F375D"/>
              </a:buClr>
              <a:buSzPts val="1400"/>
              <a:buFont typeface="Lato"/>
              <a:buChar char="○"/>
            </a:pPr>
            <a:r>
              <a:rPr lang="en">
                <a:solidFill>
                  <a:srgbClr val="1F375D"/>
                </a:solidFill>
                <a:latin typeface="Lato"/>
                <a:ea typeface="Lato"/>
                <a:cs typeface="Lato"/>
                <a:sym typeface="Lato"/>
              </a:rPr>
              <a:t>The original pilot program limited scooter density to 340 scooters per square mile.</a:t>
            </a:r>
            <a:endParaRPr>
              <a:solidFill>
                <a:srgbClr val="1F375D"/>
              </a:solidFill>
              <a:latin typeface="Lato"/>
              <a:ea typeface="Lato"/>
              <a:cs typeface="Lato"/>
              <a:sym typeface="Lato"/>
            </a:endParaRPr>
          </a:p>
          <a:p>
            <a:pPr indent="-317500" lvl="1" marL="914400" rtl="0" algn="l">
              <a:spcBef>
                <a:spcPts val="0"/>
              </a:spcBef>
              <a:spcAft>
                <a:spcPts val="0"/>
              </a:spcAft>
              <a:buClr>
                <a:srgbClr val="1F375D"/>
              </a:buClr>
              <a:buSzPts val="1400"/>
              <a:buFont typeface="Lato"/>
              <a:buChar char="○"/>
            </a:pPr>
            <a:r>
              <a:rPr lang="en">
                <a:solidFill>
                  <a:srgbClr val="1F375D"/>
                </a:solidFill>
                <a:latin typeface="Lato"/>
                <a:ea typeface="Lato"/>
                <a:cs typeface="Lato"/>
                <a:sym typeface="Lato"/>
              </a:rPr>
              <a:t>SUMD devices may be an important means of transportation in the Promise Zone to help mitigate the "last mile" problem that exists in connecting people where they live to public transportation.</a:t>
            </a:r>
            <a:endParaRPr sz="1400">
              <a:solidFill>
                <a:srgbClr val="1F375D"/>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200">
                <a:solidFill>
                  <a:srgbClr val="1F375D"/>
                </a:solidFill>
                <a:latin typeface="Roboto"/>
                <a:ea typeface="Roboto"/>
                <a:cs typeface="Roboto"/>
                <a:sym typeface="Roboto"/>
              </a:rPr>
              <a:t>Data Sources</a:t>
            </a:r>
            <a:endParaRPr b="1" sz="2200">
              <a:solidFill>
                <a:srgbClr val="1F375D"/>
              </a:solidFill>
              <a:latin typeface="Roboto"/>
              <a:ea typeface="Roboto"/>
              <a:cs typeface="Roboto"/>
              <a:sym typeface="Roboto"/>
            </a:endParaRPr>
          </a:p>
        </p:txBody>
      </p:sp>
      <p:sp>
        <p:nvSpPr>
          <p:cNvPr id="91" name="Google Shape;91;p19"/>
          <p:cNvSpPr txBox="1"/>
          <p:nvPr>
            <p:ph idx="1" type="body"/>
          </p:nvPr>
        </p:nvSpPr>
        <p:spPr>
          <a:xfrm>
            <a:off x="311700" y="1152475"/>
            <a:ext cx="8520600" cy="37620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Polled location datasets (May-July 2019)</a:t>
            </a:r>
            <a:endParaRPr sz="1400">
              <a:solidFill>
                <a:srgbClr val="1F375D"/>
              </a:solidFill>
              <a:latin typeface="Lato"/>
              <a:ea typeface="Lato"/>
              <a:cs typeface="Lato"/>
              <a:sym typeface="Lato"/>
            </a:endParaRPr>
          </a:p>
          <a:p>
            <a:pPr indent="-317500" lvl="0" marL="457200" rtl="0" algn="l">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Trip datasets (May-July 2019)</a:t>
            </a:r>
            <a:endParaRPr sz="1400">
              <a:solidFill>
                <a:srgbClr val="1F375D"/>
              </a:solidFill>
              <a:latin typeface="Lato"/>
              <a:ea typeface="Lato"/>
              <a:cs typeface="Lato"/>
              <a:sym typeface="Lato"/>
            </a:endParaRPr>
          </a:p>
          <a:p>
            <a:pPr indent="-317500" lvl="0" marL="457200" rtl="0" algn="l">
              <a:spcBef>
                <a:spcPts val="0"/>
              </a:spcBef>
              <a:spcAft>
                <a:spcPts val="0"/>
              </a:spcAft>
              <a:buClr>
                <a:srgbClr val="1F375D"/>
              </a:buClr>
              <a:buSzPts val="1400"/>
              <a:buFont typeface="Lato"/>
              <a:buChar char="●"/>
            </a:pPr>
            <a:r>
              <a:rPr lang="en" sz="1400" u="sng">
                <a:solidFill>
                  <a:schemeClr val="hlink"/>
                </a:solidFill>
                <a:latin typeface="Lato"/>
                <a:ea typeface="Lato"/>
                <a:cs typeface="Lato"/>
                <a:sym typeface="Lato"/>
                <a:hlinkClick r:id="rId3"/>
              </a:rPr>
              <a:t>Nashville bus stops </a:t>
            </a:r>
            <a:r>
              <a:rPr lang="en" sz="1400">
                <a:solidFill>
                  <a:srgbClr val="1F375D"/>
                </a:solidFill>
                <a:highlight>
                  <a:srgbClr val="F8F8F8"/>
                </a:highlight>
                <a:latin typeface="Lato"/>
                <a:ea typeface="Lato"/>
                <a:cs typeface="Lato"/>
                <a:sym typeface="Lato"/>
              </a:rPr>
              <a:t> </a:t>
            </a:r>
            <a:endParaRPr sz="1400">
              <a:solidFill>
                <a:srgbClr val="1F375D"/>
              </a:solidFill>
              <a:latin typeface="Lato"/>
              <a:ea typeface="Lato"/>
              <a:cs typeface="Lato"/>
              <a:sym typeface="Lato"/>
            </a:endParaRPr>
          </a:p>
          <a:p>
            <a:pPr indent="-317500" lvl="0" marL="457200" rtl="0" algn="l">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Nashville census blocks</a:t>
            </a:r>
            <a:endParaRPr sz="1400">
              <a:solidFill>
                <a:srgbClr val="1F375D"/>
              </a:solidFill>
              <a:latin typeface="Lato"/>
              <a:ea typeface="Lato"/>
              <a:cs typeface="Lato"/>
              <a:sym typeface="Lato"/>
            </a:endParaRPr>
          </a:p>
          <a:p>
            <a:pPr indent="-317500" lvl="0" marL="457200" rtl="0" algn="l">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Nashville promise zones</a:t>
            </a:r>
            <a:endParaRPr sz="1400">
              <a:solidFill>
                <a:srgbClr val="1F375D"/>
              </a:solidFill>
              <a:latin typeface="Lato"/>
              <a:ea typeface="Lato"/>
              <a:cs typeface="Lato"/>
              <a:sym typeface="Lato"/>
            </a:endParaRPr>
          </a:p>
          <a:p>
            <a:pPr indent="-317500" lvl="0" marL="457200" rtl="0" algn="l">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Job density by census block (Longitudinal Employer Household Dataset)</a:t>
            </a:r>
            <a:endParaRPr sz="1400">
              <a:solidFill>
                <a:srgbClr val="1F375D"/>
              </a:solidFill>
              <a:latin typeface="Lato"/>
              <a:ea typeface="Lato"/>
              <a:cs typeface="Lato"/>
              <a:sym typeface="Lato"/>
            </a:endParaRPr>
          </a:p>
          <a:p>
            <a:pPr indent="0" lvl="0" marL="45720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220">
                <a:solidFill>
                  <a:srgbClr val="1F375D"/>
                </a:solidFill>
                <a:latin typeface="Roboto"/>
                <a:ea typeface="Roboto"/>
                <a:cs typeface="Roboto"/>
                <a:sym typeface="Roboto"/>
              </a:rPr>
              <a:t>Data Cleaning</a:t>
            </a:r>
            <a:endParaRPr b="1" sz="2220">
              <a:solidFill>
                <a:srgbClr val="1F375D"/>
              </a:solidFill>
              <a:latin typeface="Roboto"/>
              <a:ea typeface="Roboto"/>
              <a:cs typeface="Roboto"/>
              <a:sym typeface="Roboto"/>
            </a:endParaRPr>
          </a:p>
        </p:txBody>
      </p:sp>
      <p:sp>
        <p:nvSpPr>
          <p:cNvPr id="97" name="Google Shape;97;p20"/>
          <p:cNvSpPr txBox="1"/>
          <p:nvPr>
            <p:ph idx="1" type="body"/>
          </p:nvPr>
        </p:nvSpPr>
        <p:spPr>
          <a:xfrm>
            <a:off x="311700" y="1152475"/>
            <a:ext cx="5500800" cy="34164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How did we explore the data?</a:t>
            </a:r>
            <a:endParaRPr sz="1400">
              <a:solidFill>
                <a:srgbClr val="1F375D"/>
              </a:solidFill>
              <a:latin typeface="Lato"/>
              <a:ea typeface="Lato"/>
              <a:cs typeface="Lato"/>
              <a:sym typeface="Lato"/>
            </a:endParaRPr>
          </a:p>
          <a:p>
            <a:pPr indent="-317500" lvl="1" marL="9144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 EDA in Jupyter Notebooks </a:t>
            </a:r>
            <a:endParaRPr sz="1400">
              <a:solidFill>
                <a:srgbClr val="1F375D"/>
              </a:solidFill>
              <a:latin typeface="Lato"/>
              <a:ea typeface="Lato"/>
              <a:cs typeface="Lato"/>
              <a:sym typeface="Lato"/>
            </a:endParaRPr>
          </a:p>
          <a:p>
            <a:pPr indent="-317500" lvl="0" marL="4572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What </a:t>
            </a:r>
            <a:r>
              <a:rPr lang="en" sz="1400">
                <a:solidFill>
                  <a:srgbClr val="1F375D"/>
                </a:solidFill>
                <a:latin typeface="Lato"/>
                <a:ea typeface="Lato"/>
                <a:cs typeface="Lato"/>
                <a:sym typeface="Lato"/>
              </a:rPr>
              <a:t>inconsistencies did we find in the data?</a:t>
            </a:r>
            <a:r>
              <a:rPr lang="en" sz="1400">
                <a:solidFill>
                  <a:srgbClr val="1F375D"/>
                </a:solidFill>
                <a:latin typeface="Lato"/>
                <a:ea typeface="Lato"/>
                <a:cs typeface="Lato"/>
                <a:sym typeface="Lato"/>
              </a:rPr>
              <a:t>  </a:t>
            </a:r>
            <a:endParaRPr sz="1400">
              <a:solidFill>
                <a:srgbClr val="1F375D"/>
              </a:solidFill>
              <a:latin typeface="Lato"/>
              <a:ea typeface="Lato"/>
              <a:cs typeface="Lato"/>
              <a:sym typeface="Lato"/>
            </a:endParaRPr>
          </a:p>
          <a:p>
            <a:pPr indent="-317500" lvl="1" marL="9144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Trip duration and distance</a:t>
            </a:r>
            <a:endParaRPr sz="1400">
              <a:solidFill>
                <a:srgbClr val="1F375D"/>
              </a:solidFill>
              <a:latin typeface="Lato"/>
              <a:ea typeface="Lato"/>
              <a:cs typeface="Lato"/>
              <a:sym typeface="Lato"/>
            </a:endParaRPr>
          </a:p>
          <a:p>
            <a:pPr indent="-317500" lvl="0" marL="4572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How did we </a:t>
            </a:r>
            <a:r>
              <a:rPr lang="en" sz="1400">
                <a:solidFill>
                  <a:srgbClr val="1F375D"/>
                </a:solidFill>
                <a:latin typeface="Lato"/>
                <a:ea typeface="Lato"/>
                <a:cs typeface="Lato"/>
                <a:sym typeface="Lato"/>
              </a:rPr>
              <a:t>clean the data? </a:t>
            </a:r>
            <a:endParaRPr sz="1400">
              <a:solidFill>
                <a:srgbClr val="1F375D"/>
              </a:solidFill>
              <a:latin typeface="Lato"/>
              <a:ea typeface="Lato"/>
              <a:cs typeface="Lato"/>
              <a:sym typeface="Lato"/>
            </a:endParaRPr>
          </a:p>
          <a:p>
            <a:pPr indent="-317500" lvl="1" marL="9144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Converted the data type in DateTime Column, calculated true start and end time for trips	</a:t>
            </a:r>
            <a:endParaRPr sz="1400">
              <a:solidFill>
                <a:srgbClr val="1F375D"/>
              </a:solidFill>
              <a:latin typeface="Lato"/>
              <a:ea typeface="Lato"/>
              <a:cs typeface="Lato"/>
              <a:sym typeface="Lato"/>
            </a:endParaRPr>
          </a:p>
          <a:p>
            <a:pPr indent="-317500" lvl="0" marL="4572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What changes were made? </a:t>
            </a:r>
            <a:endParaRPr sz="1400">
              <a:solidFill>
                <a:srgbClr val="1F375D"/>
              </a:solidFill>
              <a:latin typeface="Lato"/>
              <a:ea typeface="Lato"/>
              <a:cs typeface="Lato"/>
              <a:sym typeface="Lato"/>
            </a:endParaRPr>
          </a:p>
          <a:p>
            <a:pPr indent="-317500" lvl="1" marL="9144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Dropped unnecessary columns from the datasets, such as duplicates and outliers.</a:t>
            </a:r>
            <a:endParaRPr sz="1400">
              <a:solidFill>
                <a:srgbClr val="1F375D"/>
              </a:solidFill>
              <a:latin typeface="Lato"/>
              <a:ea typeface="Lato"/>
              <a:cs typeface="Lato"/>
              <a:sym typeface="Lato"/>
            </a:endParaRPr>
          </a:p>
          <a:p>
            <a:pPr indent="-317500" lvl="1" marL="9144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Display differences between pre-cleaned data and cleaned data</a:t>
            </a:r>
            <a:endParaRPr sz="1400">
              <a:solidFill>
                <a:srgbClr val="1F375D"/>
              </a:solidFill>
              <a:latin typeface="Lato"/>
              <a:ea typeface="Lato"/>
              <a:cs typeface="Lato"/>
              <a:sym typeface="Lato"/>
            </a:endParaRPr>
          </a:p>
        </p:txBody>
      </p:sp>
      <p:pic>
        <p:nvPicPr>
          <p:cNvPr id="98" name="Google Shape;98;p20"/>
          <p:cNvPicPr preferRelativeResize="0"/>
          <p:nvPr/>
        </p:nvPicPr>
        <p:blipFill>
          <a:blip r:embed="rId3">
            <a:alphaModFix/>
          </a:blip>
          <a:stretch>
            <a:fillRect/>
          </a:stretch>
        </p:blipFill>
        <p:spPr>
          <a:xfrm>
            <a:off x="5812500" y="1233063"/>
            <a:ext cx="3213876" cy="2787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220">
                <a:solidFill>
                  <a:srgbClr val="1F375D"/>
                </a:solidFill>
                <a:latin typeface="Roboto"/>
                <a:ea typeface="Roboto"/>
                <a:cs typeface="Roboto"/>
                <a:sym typeface="Roboto"/>
              </a:rPr>
              <a:t>Initial Data Sets </a:t>
            </a:r>
            <a:endParaRPr b="1" sz="2220">
              <a:solidFill>
                <a:srgbClr val="1F375D"/>
              </a:solidFill>
              <a:latin typeface="Roboto"/>
              <a:ea typeface="Roboto"/>
              <a:cs typeface="Roboto"/>
              <a:sym typeface="Roboto"/>
            </a:endParaRPr>
          </a:p>
        </p:txBody>
      </p:sp>
      <p:sp>
        <p:nvSpPr>
          <p:cNvPr id="104" name="Google Shape;104;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lnSpc>
                <a:spcPct val="115000"/>
              </a:lnSpc>
              <a:spcBef>
                <a:spcPts val="1000"/>
              </a:spcBef>
              <a:spcAft>
                <a:spcPts val="0"/>
              </a:spcAft>
              <a:buClr>
                <a:srgbClr val="1F375D"/>
              </a:buClr>
              <a:buSzPts val="1400"/>
              <a:buFont typeface="Lato"/>
              <a:buChar char="●"/>
            </a:pPr>
            <a:r>
              <a:rPr lang="en" sz="1400">
                <a:solidFill>
                  <a:srgbClr val="1F375D"/>
                </a:solidFill>
                <a:latin typeface="Lato"/>
                <a:ea typeface="Lato"/>
                <a:cs typeface="Lato"/>
                <a:sym typeface="Lato"/>
              </a:rPr>
              <a:t>May:</a:t>
            </a:r>
            <a:endParaRPr sz="1400">
              <a:solidFill>
                <a:srgbClr val="1F375D"/>
              </a:solidFill>
              <a:latin typeface="Lato"/>
              <a:ea typeface="Lato"/>
              <a:cs typeface="Lato"/>
              <a:sym typeface="Lato"/>
            </a:endParaRPr>
          </a:p>
          <a:p>
            <a:pPr indent="-317500" lvl="1" marL="9144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224k trips logged</a:t>
            </a:r>
            <a:endParaRPr sz="1400">
              <a:solidFill>
                <a:srgbClr val="1F375D"/>
              </a:solidFill>
              <a:latin typeface="Lato"/>
              <a:ea typeface="Lato"/>
              <a:cs typeface="Lato"/>
              <a:sym typeface="Lato"/>
            </a:endParaRPr>
          </a:p>
          <a:p>
            <a:pPr indent="-317500" lvl="1" marL="9144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~20 million pings from idle scooters</a:t>
            </a:r>
            <a:endParaRPr sz="1400">
              <a:solidFill>
                <a:srgbClr val="1F375D"/>
              </a:solidFill>
              <a:latin typeface="Lato"/>
              <a:ea typeface="Lato"/>
              <a:cs typeface="Lato"/>
              <a:sym typeface="Lato"/>
            </a:endParaRPr>
          </a:p>
          <a:p>
            <a:pPr indent="-317500" lvl="0" marL="4572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June:</a:t>
            </a:r>
            <a:endParaRPr sz="1400">
              <a:solidFill>
                <a:srgbClr val="1F375D"/>
              </a:solidFill>
              <a:latin typeface="Lato"/>
              <a:ea typeface="Lato"/>
              <a:cs typeface="Lato"/>
              <a:sym typeface="Lato"/>
            </a:endParaRPr>
          </a:p>
          <a:p>
            <a:pPr indent="-317500" lvl="1" marL="9144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205k rows</a:t>
            </a:r>
            <a:endParaRPr sz="1400">
              <a:solidFill>
                <a:srgbClr val="1F375D"/>
              </a:solidFill>
              <a:latin typeface="Lato"/>
              <a:ea typeface="Lato"/>
              <a:cs typeface="Lato"/>
              <a:sym typeface="Lato"/>
            </a:endParaRPr>
          </a:p>
          <a:p>
            <a:pPr indent="-317500" lvl="1" marL="914400" rtl="0" algn="l">
              <a:lnSpc>
                <a:spcPct val="115000"/>
              </a:lnSpc>
              <a:spcBef>
                <a:spcPts val="0"/>
              </a:spcBef>
              <a:spcAft>
                <a:spcPts val="0"/>
              </a:spcAft>
              <a:buClr>
                <a:srgbClr val="1F375D"/>
              </a:buClr>
              <a:buSzPts val="1400"/>
              <a:buFont typeface="Lato"/>
              <a:buChar char="○"/>
            </a:pPr>
            <a:r>
              <a:rPr lang="en">
                <a:solidFill>
                  <a:srgbClr val="1F375D"/>
                </a:solidFill>
                <a:latin typeface="Lato"/>
                <a:ea typeface="Lato"/>
                <a:cs typeface="Lato"/>
                <a:sym typeface="Lato"/>
              </a:rPr>
              <a:t>~</a:t>
            </a:r>
            <a:r>
              <a:rPr lang="en" sz="1400">
                <a:solidFill>
                  <a:srgbClr val="1F375D"/>
                </a:solidFill>
                <a:latin typeface="Lato"/>
                <a:ea typeface="Lato"/>
                <a:cs typeface="Lato"/>
                <a:sym typeface="Lato"/>
              </a:rPr>
              <a:t>28 million pings from idle scooters</a:t>
            </a:r>
            <a:endParaRPr sz="1400">
              <a:solidFill>
                <a:srgbClr val="1F375D"/>
              </a:solidFill>
              <a:latin typeface="Lato"/>
              <a:ea typeface="Lato"/>
              <a:cs typeface="Lato"/>
              <a:sym typeface="Lato"/>
            </a:endParaRPr>
          </a:p>
          <a:p>
            <a:pPr indent="-317500" lvl="0" marL="4572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July:</a:t>
            </a:r>
            <a:endParaRPr sz="1400">
              <a:solidFill>
                <a:srgbClr val="1F375D"/>
              </a:solidFill>
              <a:latin typeface="Lato"/>
              <a:ea typeface="Lato"/>
              <a:cs typeface="Lato"/>
              <a:sym typeface="Lato"/>
            </a:endParaRPr>
          </a:p>
          <a:p>
            <a:pPr indent="-317500" lvl="1" marL="9144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135k trips logged</a:t>
            </a:r>
            <a:endParaRPr sz="1400">
              <a:solidFill>
                <a:srgbClr val="1F375D"/>
              </a:solidFill>
              <a:latin typeface="Lato"/>
              <a:ea typeface="Lato"/>
              <a:cs typeface="Lato"/>
              <a:sym typeface="Lato"/>
            </a:endParaRPr>
          </a:p>
          <a:p>
            <a:pPr indent="-317500" lvl="1" marL="914400" rtl="0" algn="l">
              <a:lnSpc>
                <a:spcPct val="115000"/>
              </a:lnSpc>
              <a:spcBef>
                <a:spcPts val="0"/>
              </a:spcBef>
              <a:spcAft>
                <a:spcPts val="0"/>
              </a:spcAft>
              <a:buClr>
                <a:srgbClr val="1F375D"/>
              </a:buClr>
              <a:buSzPts val="1400"/>
              <a:buFont typeface="Lato"/>
              <a:buChar char="○"/>
            </a:pPr>
            <a:r>
              <a:rPr lang="en" sz="1400">
                <a:solidFill>
                  <a:srgbClr val="1F375D"/>
                </a:solidFill>
                <a:latin typeface="Lato"/>
                <a:ea typeface="Lato"/>
                <a:cs typeface="Lato"/>
                <a:sym typeface="Lato"/>
              </a:rPr>
              <a:t>~25 million pings from idle scooters</a:t>
            </a:r>
            <a:endParaRPr sz="1400">
              <a:solidFill>
                <a:srgbClr val="1F375D"/>
              </a:solidFill>
              <a:latin typeface="Lato"/>
              <a:ea typeface="Lato"/>
              <a:cs typeface="Lato"/>
              <a:sym typeface="Lato"/>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latin typeface="Lato"/>
              <a:ea typeface="Lato"/>
              <a:cs typeface="Lato"/>
              <a:sym typeface="Lato"/>
            </a:endParaRPr>
          </a:p>
          <a:p>
            <a:pPr indent="0" lvl="0" marL="0" rtl="0" algn="l">
              <a:spcBef>
                <a:spcPts val="0"/>
              </a:spcBef>
              <a:spcAft>
                <a:spcPts val="1200"/>
              </a:spcAft>
              <a:buNone/>
            </a:pPr>
            <a:r>
              <a:t/>
            </a:r>
            <a:endParaRPr sz="1400">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